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13" r:id="rId2"/>
    <p:sldId id="258" r:id="rId3"/>
    <p:sldId id="299" r:id="rId4"/>
    <p:sldId id="300" r:id="rId5"/>
    <p:sldId id="260" r:id="rId6"/>
    <p:sldId id="259" r:id="rId7"/>
    <p:sldId id="312" r:id="rId8"/>
    <p:sldId id="310" r:id="rId9"/>
    <p:sldId id="311" r:id="rId10"/>
    <p:sldId id="308" r:id="rId11"/>
    <p:sldId id="309" r:id="rId12"/>
    <p:sldId id="262" r:id="rId13"/>
    <p:sldId id="263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69" r:id="rId22"/>
    <p:sldId id="270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8" r:id="rId33"/>
    <p:sldId id="289" r:id="rId34"/>
    <p:sldId id="291" r:id="rId35"/>
    <p:sldId id="294" r:id="rId36"/>
    <p:sldId id="293" r:id="rId37"/>
    <p:sldId id="296" r:id="rId38"/>
    <p:sldId id="295" r:id="rId39"/>
    <p:sldId id="302" r:id="rId40"/>
    <p:sldId id="304" r:id="rId41"/>
    <p:sldId id="297" r:id="rId42"/>
    <p:sldId id="298" r:id="rId43"/>
    <p:sldId id="286" r:id="rId44"/>
    <p:sldId id="267" r:id="rId45"/>
    <p:sldId id="314" r:id="rId46"/>
    <p:sldId id="264" r:id="rId47"/>
    <p:sldId id="265" r:id="rId48"/>
    <p:sldId id="305" r:id="rId49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4F81BD"/>
    <a:srgbClr val="00FF00"/>
    <a:srgbClr val="FFFFFF"/>
    <a:srgbClr val="E89220"/>
    <a:srgbClr val="EE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60"/>
  </p:normalViewPr>
  <p:slideViewPr>
    <p:cSldViewPr>
      <p:cViewPr varScale="1">
        <p:scale>
          <a:sx n="62" d="100"/>
          <a:sy n="62" d="100"/>
        </p:scale>
        <p:origin x="2458" y="48"/>
      </p:cViewPr>
      <p:guideLst>
        <p:guide orient="horz" pos="2160"/>
        <p:guide pos="2880"/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F7865-55DA-4643-B5E0-0507D5CC8574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9B705-995A-4377-B4A0-1D271B5FF2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9B705-995A-4377-B4A0-1D271B5FF21A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543050" cy="780203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3.jpe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4.jpe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slide" Target="slide4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6.jpe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8.jpe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59.jpe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60.jpe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61.jpe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.jpeg"/><Relationship Id="rId7" Type="http://schemas.openxmlformats.org/officeDocument/2006/relationships/slide" Target="slide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62.jpe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7.jpe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64.jpe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65.jpe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66.jpe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67.jpe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68.jpe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69.jpe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70.jpe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41.jpe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slide" Target="slide31.xml"/><Relationship Id="rId3" Type="http://schemas.openxmlformats.org/officeDocument/2006/relationships/slide" Target="slide43.xml"/><Relationship Id="rId7" Type="http://schemas.openxmlformats.org/officeDocument/2006/relationships/slide" Target="slide12.xml"/><Relationship Id="rId12" Type="http://schemas.openxmlformats.org/officeDocument/2006/relationships/image" Target="../media/image10.jpeg"/><Relationship Id="rId17" Type="http://schemas.openxmlformats.org/officeDocument/2006/relationships/slide" Target="slide2.xml"/><Relationship Id="rId2" Type="http://schemas.openxmlformats.org/officeDocument/2006/relationships/image" Target="../media/image5.png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slide" Target="slide46.xml"/><Relationship Id="rId5" Type="http://schemas.openxmlformats.org/officeDocument/2006/relationships/slide" Target="slide21.xml"/><Relationship Id="rId15" Type="http://schemas.openxmlformats.org/officeDocument/2006/relationships/slide" Target="slide47.xml"/><Relationship Id="rId10" Type="http://schemas.openxmlformats.org/officeDocument/2006/relationships/image" Target="../media/image9.jpeg"/><Relationship Id="rId4" Type="http://schemas.openxmlformats.org/officeDocument/2006/relationships/image" Target="../media/image6.jpeg"/><Relationship Id="rId9" Type="http://schemas.openxmlformats.org/officeDocument/2006/relationships/slide" Target="slide30.xml"/><Relationship Id="rId1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71.jpe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72.jpe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73.jpe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5.xml"/><Relationship Id="rId6" Type="http://schemas.openxmlformats.org/officeDocument/2006/relationships/slide" Target="slide5.xml"/><Relationship Id="rId5" Type="http://schemas.openxmlformats.org/officeDocument/2006/relationships/image" Target="../media/image74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75.jpe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77.jpe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32.jpe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9.xml"/><Relationship Id="rId6" Type="http://schemas.openxmlformats.org/officeDocument/2006/relationships/image" Target="../media/image42.jpe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0.xml"/><Relationship Id="rId6" Type="http://schemas.openxmlformats.org/officeDocument/2006/relationships/image" Target="../media/image20.jpe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1.xml"/><Relationship Id="rId6" Type="http://schemas.openxmlformats.org/officeDocument/2006/relationships/image" Target="../media/image78.jpe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jpeg"/><Relationship Id="rId18" Type="http://schemas.openxmlformats.org/officeDocument/2006/relationships/image" Target="../media/image20.jpeg"/><Relationship Id="rId26" Type="http://schemas.openxmlformats.org/officeDocument/2006/relationships/image" Target="../media/image24.jpeg"/><Relationship Id="rId3" Type="http://schemas.openxmlformats.org/officeDocument/2006/relationships/image" Target="../media/image5.png"/><Relationship Id="rId21" Type="http://schemas.openxmlformats.org/officeDocument/2006/relationships/image" Target="../media/image22.jpeg"/><Relationship Id="rId34" Type="http://schemas.openxmlformats.org/officeDocument/2006/relationships/image" Target="../media/image28.jpeg"/><Relationship Id="rId7" Type="http://schemas.openxmlformats.org/officeDocument/2006/relationships/image" Target="../media/image14.jpeg"/><Relationship Id="rId12" Type="http://schemas.openxmlformats.org/officeDocument/2006/relationships/slide" Target="slide34.xml"/><Relationship Id="rId17" Type="http://schemas.openxmlformats.org/officeDocument/2006/relationships/slide" Target="slide38.xml"/><Relationship Id="rId25" Type="http://schemas.openxmlformats.org/officeDocument/2006/relationships/slide" Target="slide27.xml"/><Relationship Id="rId33" Type="http://schemas.openxmlformats.org/officeDocument/2006/relationships/slide" Target="slide18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9.jpeg"/><Relationship Id="rId20" Type="http://schemas.openxmlformats.org/officeDocument/2006/relationships/image" Target="../media/image21.jpeg"/><Relationship Id="rId29" Type="http://schemas.openxmlformats.org/officeDocument/2006/relationships/slide" Target="slide23.xml"/><Relationship Id="rId1" Type="http://schemas.openxmlformats.org/officeDocument/2006/relationships/themeOverride" Target="../theme/themeOverride2.xml"/><Relationship Id="rId6" Type="http://schemas.openxmlformats.org/officeDocument/2006/relationships/slide" Target="slide13.xml"/><Relationship Id="rId11" Type="http://schemas.openxmlformats.org/officeDocument/2006/relationships/image" Target="../media/image16.jpeg"/><Relationship Id="rId24" Type="http://schemas.openxmlformats.org/officeDocument/2006/relationships/slide" Target="slide2.xml"/><Relationship Id="rId32" Type="http://schemas.openxmlformats.org/officeDocument/2006/relationships/image" Target="../media/image27.jpeg"/><Relationship Id="rId5" Type="http://schemas.openxmlformats.org/officeDocument/2006/relationships/image" Target="../media/image13.jpeg"/><Relationship Id="rId15" Type="http://schemas.openxmlformats.org/officeDocument/2006/relationships/slide" Target="slide42.xml"/><Relationship Id="rId23" Type="http://schemas.openxmlformats.org/officeDocument/2006/relationships/image" Target="../media/image23.jpeg"/><Relationship Id="rId28" Type="http://schemas.openxmlformats.org/officeDocument/2006/relationships/image" Target="../media/image25.jpeg"/><Relationship Id="rId36" Type="http://schemas.openxmlformats.org/officeDocument/2006/relationships/image" Target="../media/image29.jpeg"/><Relationship Id="rId10" Type="http://schemas.openxmlformats.org/officeDocument/2006/relationships/slide" Target="slide15.xml"/><Relationship Id="rId19" Type="http://schemas.openxmlformats.org/officeDocument/2006/relationships/slide" Target="slide40.xml"/><Relationship Id="rId31" Type="http://schemas.openxmlformats.org/officeDocument/2006/relationships/slide" Target="slide28.xml"/><Relationship Id="rId4" Type="http://schemas.openxmlformats.org/officeDocument/2006/relationships/slide" Target="slide16.xml"/><Relationship Id="rId9" Type="http://schemas.openxmlformats.org/officeDocument/2006/relationships/image" Target="../media/image15.jpeg"/><Relationship Id="rId14" Type="http://schemas.openxmlformats.org/officeDocument/2006/relationships/image" Target="../media/image18.jpeg"/><Relationship Id="rId22" Type="http://schemas.openxmlformats.org/officeDocument/2006/relationships/slide" Target="slide39.xml"/><Relationship Id="rId27" Type="http://schemas.openxmlformats.org/officeDocument/2006/relationships/slide" Target="slide10.xml"/><Relationship Id="rId30" Type="http://schemas.openxmlformats.org/officeDocument/2006/relationships/image" Target="../media/image26.jpeg"/><Relationship Id="rId35" Type="http://schemas.openxmlformats.org/officeDocument/2006/relationships/slide" Target="slide14.xml"/><Relationship Id="rId8" Type="http://schemas.openxmlformats.org/officeDocument/2006/relationships/slide" Target="slide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2.xml"/><Relationship Id="rId6" Type="http://schemas.openxmlformats.org/officeDocument/2006/relationships/image" Target="../media/image21.jpe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3.xml"/><Relationship Id="rId6" Type="http://schemas.openxmlformats.org/officeDocument/2006/relationships/image" Target="../media/image79.jpe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4.xml"/><Relationship Id="rId6" Type="http://schemas.openxmlformats.org/officeDocument/2006/relationships/image" Target="../media/image80.jpeg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5.xml"/><Relationship Id="rId6" Type="http://schemas.openxmlformats.org/officeDocument/2006/relationships/image" Target="../media/image6.jpe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6.xml"/><Relationship Id="rId6" Type="http://schemas.openxmlformats.org/officeDocument/2006/relationships/image" Target="../media/image81.jpe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7.xml"/><Relationship Id="rId6" Type="http://schemas.openxmlformats.org/officeDocument/2006/relationships/image" Target="../media/image30.jpeg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8.xml"/><Relationship Id="rId6" Type="http://schemas.openxmlformats.org/officeDocument/2006/relationships/image" Target="../media/image82.jpe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9.xml"/><Relationship Id="rId6" Type="http://schemas.openxmlformats.org/officeDocument/2006/relationships/image" Target="../media/image12.jpe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jpeg"/><Relationship Id="rId18" Type="http://schemas.openxmlformats.org/officeDocument/2006/relationships/slide" Target="slide44.xml"/><Relationship Id="rId26" Type="http://schemas.openxmlformats.org/officeDocument/2006/relationships/slide" Target="slide29.xml"/><Relationship Id="rId39" Type="http://schemas.openxmlformats.org/officeDocument/2006/relationships/slide" Target="slide7.xml"/><Relationship Id="rId21" Type="http://schemas.openxmlformats.org/officeDocument/2006/relationships/image" Target="../media/image38.jpeg"/><Relationship Id="rId34" Type="http://schemas.openxmlformats.org/officeDocument/2006/relationships/slide" Target="slide2.xml"/><Relationship Id="rId42" Type="http://schemas.openxmlformats.org/officeDocument/2006/relationships/image" Target="../media/image48.jpe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6" Type="http://schemas.openxmlformats.org/officeDocument/2006/relationships/slide" Target="slide19.xml"/><Relationship Id="rId20" Type="http://schemas.openxmlformats.org/officeDocument/2006/relationships/slide" Target="slide6.xml"/><Relationship Id="rId29" Type="http://schemas.openxmlformats.org/officeDocument/2006/relationships/image" Target="../media/image42.jpeg"/><Relationship Id="rId41" Type="http://schemas.openxmlformats.org/officeDocument/2006/relationships/slide" Target="slide8.xml"/><Relationship Id="rId1" Type="http://schemas.openxmlformats.org/officeDocument/2006/relationships/themeOverride" Target="../theme/themeOverride3.xml"/><Relationship Id="rId6" Type="http://schemas.openxmlformats.org/officeDocument/2006/relationships/slide" Target="slide11.xml"/><Relationship Id="rId11" Type="http://schemas.openxmlformats.org/officeDocument/2006/relationships/image" Target="../media/image33.jpeg"/><Relationship Id="rId24" Type="http://schemas.openxmlformats.org/officeDocument/2006/relationships/slide" Target="slide35.xml"/><Relationship Id="rId32" Type="http://schemas.openxmlformats.org/officeDocument/2006/relationships/slide" Target="slide22.xml"/><Relationship Id="rId37" Type="http://schemas.openxmlformats.org/officeDocument/2006/relationships/slide" Target="slide25.xml"/><Relationship Id="rId40" Type="http://schemas.openxmlformats.org/officeDocument/2006/relationships/image" Target="../media/image47.jpeg"/><Relationship Id="rId5" Type="http://schemas.openxmlformats.org/officeDocument/2006/relationships/image" Target="../media/image30.jpeg"/><Relationship Id="rId15" Type="http://schemas.openxmlformats.org/officeDocument/2006/relationships/image" Target="../media/image35.jpeg"/><Relationship Id="rId23" Type="http://schemas.openxmlformats.org/officeDocument/2006/relationships/image" Target="../media/image39.jpeg"/><Relationship Id="rId28" Type="http://schemas.openxmlformats.org/officeDocument/2006/relationships/slide" Target="slide37.xml"/><Relationship Id="rId36" Type="http://schemas.openxmlformats.org/officeDocument/2006/relationships/image" Target="../media/image45.jpeg"/><Relationship Id="rId10" Type="http://schemas.openxmlformats.org/officeDocument/2006/relationships/slide" Target="slide20.xml"/><Relationship Id="rId19" Type="http://schemas.openxmlformats.org/officeDocument/2006/relationships/image" Target="../media/image37.jpeg"/><Relationship Id="rId31" Type="http://schemas.openxmlformats.org/officeDocument/2006/relationships/image" Target="../media/image43.jpeg"/><Relationship Id="rId44" Type="http://schemas.openxmlformats.org/officeDocument/2006/relationships/image" Target="../media/image49.jpeg"/><Relationship Id="rId4" Type="http://schemas.openxmlformats.org/officeDocument/2006/relationships/slide" Target="slide45.xml"/><Relationship Id="rId9" Type="http://schemas.openxmlformats.org/officeDocument/2006/relationships/image" Target="../media/image32.jpeg"/><Relationship Id="rId14" Type="http://schemas.openxmlformats.org/officeDocument/2006/relationships/slide" Target="slide33.xml"/><Relationship Id="rId22" Type="http://schemas.openxmlformats.org/officeDocument/2006/relationships/slide" Target="slide24.xml"/><Relationship Id="rId27" Type="http://schemas.openxmlformats.org/officeDocument/2006/relationships/image" Target="../media/image41.jpeg"/><Relationship Id="rId30" Type="http://schemas.openxmlformats.org/officeDocument/2006/relationships/slide" Target="slide17.xml"/><Relationship Id="rId35" Type="http://schemas.openxmlformats.org/officeDocument/2006/relationships/slide" Target="slide9.xml"/><Relationship Id="rId43" Type="http://schemas.openxmlformats.org/officeDocument/2006/relationships/slide" Target="slide32.xml"/><Relationship Id="rId8" Type="http://schemas.openxmlformats.org/officeDocument/2006/relationships/slide" Target="slide36.xml"/><Relationship Id="rId3" Type="http://schemas.openxmlformats.org/officeDocument/2006/relationships/image" Target="../media/image5.png"/><Relationship Id="rId12" Type="http://schemas.openxmlformats.org/officeDocument/2006/relationships/slide" Target="slide41.xml"/><Relationship Id="rId17" Type="http://schemas.openxmlformats.org/officeDocument/2006/relationships/image" Target="../media/image36.jpeg"/><Relationship Id="rId25" Type="http://schemas.openxmlformats.org/officeDocument/2006/relationships/image" Target="../media/image40.jpeg"/><Relationship Id="rId33" Type="http://schemas.openxmlformats.org/officeDocument/2006/relationships/image" Target="../media/image44.jpeg"/><Relationship Id="rId38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3" cstate="print"/>
          <a:srcRect t="24735" b="59375"/>
          <a:stretch>
            <a:fillRect/>
          </a:stretch>
        </p:blipFill>
        <p:spPr>
          <a:xfrm>
            <a:off x="-500089" y="1809731"/>
            <a:ext cx="7929618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90 лет</a:t>
            </a:r>
          </a:p>
        </p:txBody>
      </p:sp>
      <p:sp>
        <p:nvSpPr>
          <p:cNvPr id="7" name="Двойные круглые скобки 6"/>
          <p:cNvSpPr/>
          <p:nvPr/>
        </p:nvSpPr>
        <p:spPr>
          <a:xfrm>
            <a:off x="250009" y="7143768"/>
            <a:ext cx="6357982" cy="1604696"/>
          </a:xfrm>
          <a:prstGeom prst="bracketPair">
            <a:avLst>
              <a:gd name="adj" fmla="val 10000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  <a:defRPr/>
            </a:pPr>
            <a:r>
              <a:rPr lang="ru-RU" b="1" dirty="0">
                <a:solidFill>
                  <a:schemeClr val="tx1"/>
                </a:solidFill>
              </a:rPr>
              <a:t>В автобиографическом романе «Как закалялась сталь» изображены события эпохи гражданской войны, годы восстановления народного хозяйства и социалистического строительства. В образе Павла Корчагина автор показал прекрасные человеческие качества: преданность делу, любовь к родине, мужество и моральную чистоту.</a:t>
            </a:r>
          </a:p>
        </p:txBody>
      </p:sp>
      <p:pic>
        <p:nvPicPr>
          <p:cNvPr id="8" name="Picture 9" descr="aa976d79bbb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854260" y="1523086"/>
            <a:ext cx="3149479" cy="534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Above"/>
            <a:lightRig rig="threePt" dir="t"/>
          </a:scene3d>
          <a:sp3d>
            <a:bevelT/>
          </a:sp3d>
        </p:spPr>
      </p:pic>
      <p:sp>
        <p:nvSpPr>
          <p:cNvPr id="10" name="Управляющая кнопка: назад 9">
            <a:hlinkClick r:id="rId4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3" cstate="print"/>
          <a:srcRect t="24735" b="59375"/>
          <a:stretch>
            <a:fillRect/>
          </a:stretch>
        </p:blipFill>
        <p:spPr>
          <a:xfrm>
            <a:off x="-500089" y="1809731"/>
            <a:ext cx="7929618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65 лет</a:t>
            </a:r>
          </a:p>
        </p:txBody>
      </p:sp>
      <p:sp>
        <p:nvSpPr>
          <p:cNvPr id="7" name="Двойные круглые скобки 6"/>
          <p:cNvSpPr/>
          <p:nvPr/>
        </p:nvSpPr>
        <p:spPr>
          <a:xfrm>
            <a:off x="250009" y="7143768"/>
            <a:ext cx="6357982" cy="1604696"/>
          </a:xfrm>
          <a:prstGeom prst="bracketPair">
            <a:avLst>
              <a:gd name="adj" fmla="val 10000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  <a:defRPr/>
            </a:pPr>
            <a:r>
              <a:rPr lang="ru-RU" b="1" dirty="0" err="1">
                <a:solidFill>
                  <a:schemeClr val="tx1"/>
                </a:solidFill>
              </a:rPr>
              <a:t>Джельсомино</a:t>
            </a:r>
            <a:r>
              <a:rPr lang="ru-RU" b="1" dirty="0">
                <a:solidFill>
                  <a:schemeClr val="tx1"/>
                </a:solidFill>
              </a:rPr>
              <a:t> был почти обыкновенным мальчиком. </a:t>
            </a:r>
          </a:p>
          <a:p>
            <a:pPr algn="ctr">
              <a:lnSpc>
                <a:spcPct val="95000"/>
              </a:lnSpc>
              <a:defRPr/>
            </a:pPr>
            <a:r>
              <a:rPr lang="ru-RU" b="1" dirty="0">
                <a:solidFill>
                  <a:schemeClr val="tx1"/>
                </a:solidFill>
              </a:rPr>
              <a:t>Этим «почти» был его голос, который был не просто громким. Он мог сбивать голосом даже груши. </a:t>
            </a:r>
          </a:p>
          <a:p>
            <a:pPr algn="ctr">
              <a:lnSpc>
                <a:spcPct val="95000"/>
              </a:lnSpc>
              <a:defRPr/>
            </a:pPr>
            <a:r>
              <a:rPr lang="ru-RU" b="1" dirty="0">
                <a:solidFill>
                  <a:schemeClr val="tx1"/>
                </a:solidFill>
              </a:rPr>
              <a:t>Собственно, по этой причине односельчане выгнали его из села, и он отправился путешествовать, </a:t>
            </a:r>
          </a:p>
          <a:p>
            <a:pPr algn="ctr">
              <a:lnSpc>
                <a:spcPct val="95000"/>
              </a:lnSpc>
              <a:defRPr/>
            </a:pPr>
            <a:r>
              <a:rPr lang="ru-RU" b="1" dirty="0">
                <a:solidFill>
                  <a:schemeClr val="tx1"/>
                </a:solidFill>
              </a:rPr>
              <a:t>в результате попал в весьма необычную страну...</a:t>
            </a:r>
          </a:p>
        </p:txBody>
      </p:sp>
      <p:pic>
        <p:nvPicPr>
          <p:cNvPr id="8" name="Picture 9" descr="aa976d79bbb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662785" y="1547664"/>
            <a:ext cx="3532430" cy="5313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Above"/>
            <a:lightRig rig="threePt" dir="t"/>
          </a:scene3d>
          <a:sp3d>
            <a:bevelT/>
          </a:sp3d>
        </p:spPr>
      </p:pic>
      <p:sp>
        <p:nvSpPr>
          <p:cNvPr id="10" name="Управляющая кнопка: назад 9">
            <a:hlinkClick r:id="rId4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00091" y="1809731"/>
            <a:ext cx="7858181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95 лет</a:t>
            </a:r>
          </a:p>
        </p:txBody>
      </p:sp>
      <p:sp>
        <p:nvSpPr>
          <p:cNvPr id="7" name="Двойные круглые скобки 6"/>
          <p:cNvSpPr/>
          <p:nvPr/>
        </p:nvSpPr>
        <p:spPr>
          <a:xfrm>
            <a:off x="285728" y="7143767"/>
            <a:ext cx="6286544" cy="884617"/>
          </a:xfrm>
          <a:prstGeom prst="bracketPair">
            <a:avLst>
              <a:gd name="adj" fmla="val 8096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  <a:defRPr/>
            </a:pPr>
            <a:r>
              <a:rPr lang="ru-RU" b="1" dirty="0">
                <a:solidFill>
                  <a:schemeClr val="tx1"/>
                </a:solidFill>
              </a:rPr>
              <a:t>Опубликованный в 1929 году роман «На Западном фронте без перемен» о Первой мировой войне принес Ремарку мировую славу. </a:t>
            </a:r>
          </a:p>
        </p:txBody>
      </p:sp>
      <p:pic>
        <p:nvPicPr>
          <p:cNvPr id="8" name="Picture 6" descr="PH0358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 l="7624" r="8517"/>
          <a:stretch>
            <a:fillRect/>
          </a:stretch>
        </p:blipFill>
        <p:spPr>
          <a:xfrm>
            <a:off x="1639585" y="1285852"/>
            <a:ext cx="3578831" cy="568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Above"/>
            <a:lightRig rig="threePt" dir="t"/>
          </a:scene3d>
          <a:sp3d>
            <a:bevelT/>
          </a:sp3d>
        </p:spPr>
      </p:pic>
      <p:sp>
        <p:nvSpPr>
          <p:cNvPr id="11" name="Управляющая кнопка: назад 10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603447" y="1809731"/>
            <a:ext cx="7992888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65 лет</a:t>
            </a:r>
          </a:p>
        </p:txBody>
      </p:sp>
      <p:sp>
        <p:nvSpPr>
          <p:cNvPr id="7" name="Двойные круглые скобки 6"/>
          <p:cNvSpPr/>
          <p:nvPr/>
        </p:nvSpPr>
        <p:spPr>
          <a:xfrm>
            <a:off x="188640" y="7092281"/>
            <a:ext cx="6480720" cy="1224136"/>
          </a:xfrm>
          <a:prstGeom prst="bracketPair">
            <a:avLst>
              <a:gd name="adj" fmla="val 7869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Школьный учитель, желающий работать в деревне 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в средней полосе России, снимает угол в избе у престарелой сельчанки Матрены, на первый взгляд обычной вдовы, не дождавшейся мужа с войны.</a:t>
            </a:r>
          </a:p>
        </p:txBody>
      </p:sp>
      <p:pic>
        <p:nvPicPr>
          <p:cNvPr id="8" name="Рисунок 7" descr="гете2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rcRect l="16902" r="18309"/>
          <a:stretch>
            <a:fillRect/>
          </a:stretch>
        </p:blipFill>
        <p:spPr>
          <a:xfrm>
            <a:off x="1664804" y="1475656"/>
            <a:ext cx="3528392" cy="5445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Above"/>
            <a:lightRig rig="threePt" dir="t"/>
          </a:scene3d>
          <a:sp3d>
            <a:bevelT/>
          </a:sp3d>
        </p:spPr>
      </p:pic>
      <p:sp>
        <p:nvSpPr>
          <p:cNvPr id="10" name="Управляющая кнопка: назад 9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5" cstate="print"/>
          <a:srcRect t="24735" b="59375"/>
          <a:stretch>
            <a:fillRect/>
          </a:stretch>
        </p:blipFill>
        <p:spPr>
          <a:xfrm>
            <a:off x="-603447" y="1809731"/>
            <a:ext cx="7992888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80 лет</a:t>
            </a:r>
          </a:p>
        </p:txBody>
      </p:sp>
      <p:sp>
        <p:nvSpPr>
          <p:cNvPr id="7" name="Двойные круглые скобки 6"/>
          <p:cNvSpPr/>
          <p:nvPr/>
        </p:nvSpPr>
        <p:spPr>
          <a:xfrm>
            <a:off x="201466" y="7164287"/>
            <a:ext cx="6455069" cy="1800201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Написанный в </a:t>
            </a:r>
            <a:r>
              <a:rPr lang="ru-RU" b="1" dirty="0" err="1">
                <a:solidFill>
                  <a:schemeClr val="tx1"/>
                </a:solidFill>
              </a:rPr>
              <a:t>Моабитской</a:t>
            </a:r>
            <a:r>
              <a:rPr lang="ru-RU" b="1" dirty="0">
                <a:solidFill>
                  <a:schemeClr val="tx1"/>
                </a:solidFill>
              </a:rPr>
              <a:t> тюрьме, в ожидании казни,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цикл из 93 дошедших до нас стихотворений татарского поэта Мусы </a:t>
            </a:r>
            <a:r>
              <a:rPr lang="ru-RU" b="1" dirty="0" err="1">
                <a:solidFill>
                  <a:schemeClr val="tx1"/>
                </a:solidFill>
              </a:rPr>
              <a:t>Джалиля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Муса </a:t>
            </a:r>
            <a:r>
              <a:rPr lang="ru-RU" b="1" dirty="0" err="1">
                <a:solidFill>
                  <a:schemeClr val="tx1"/>
                </a:solidFill>
              </a:rPr>
              <a:t>Джалиль</a:t>
            </a:r>
            <a:r>
              <a:rPr lang="ru-RU" b="1" dirty="0">
                <a:solidFill>
                  <a:schemeClr val="tx1"/>
                </a:solidFill>
              </a:rPr>
              <a:t> был казнен 25 августа 1944 года.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С 1965 года одна из улиц Великого Новгорода носит имя Героя Советского Союза Мусы </a:t>
            </a:r>
            <a:r>
              <a:rPr lang="ru-RU" b="1" dirty="0" err="1">
                <a:solidFill>
                  <a:schemeClr val="tx1"/>
                </a:solidFill>
              </a:rPr>
              <a:t>Джалиля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" name="Рисунок 9" descr="солженицын2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13218" y="1763688"/>
            <a:ext cx="3231564" cy="511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Above"/>
            <a:lightRig rig="threePt" dir="t"/>
          </a:scene3d>
          <a:sp3d>
            <a:bevelT/>
          </a:sp3d>
        </p:spPr>
      </p:pic>
      <p:sp>
        <p:nvSpPr>
          <p:cNvPr id="8" name="Управляющая кнопка: назад 7">
            <a:hlinkClick r:id="rId6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31440" y="1809731"/>
            <a:ext cx="7848873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50 и 55 лет</a:t>
            </a:r>
          </a:p>
        </p:txBody>
      </p:sp>
      <p:pic>
        <p:nvPicPr>
          <p:cNvPr id="8" name="Picture 10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286124" y="2071670"/>
            <a:ext cx="3003224" cy="47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s://avatars.mds.yandex.net/get-mpic/4501142/img_id6254624917355052565.jpeg/orig">
            <a:hlinkClick r:id="rId5" action="ppaction://hlinksldjump"/>
            <a:extLst>
              <a:ext uri="{FF2B5EF4-FFF2-40B4-BE49-F238E27FC236}">
                <a16:creationId xmlns:a16="http://schemas.microsoft.com/office/drawing/2014/main" id="{A8B16A18-43E2-49E1-AE01-512BD3706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57166" y="2285984"/>
            <a:ext cx="2950120" cy="4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Двойные круглые скобки 11"/>
          <p:cNvSpPr/>
          <p:nvPr/>
        </p:nvSpPr>
        <p:spPr>
          <a:xfrm>
            <a:off x="214290" y="7072330"/>
            <a:ext cx="6408712" cy="2071670"/>
          </a:xfrm>
          <a:prstGeom prst="bracketPair">
            <a:avLst>
              <a:gd name="adj" fmla="val 4825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Борис Васильев ушел на фронт в 17 лет, как и тысячи других юношей и девушек, обивавших в тот год пороги военкоматов. И Борис Львович писал именно о них, тех, кто сражался с ним плечом к плечу, таких же юных, как он сам. 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В 2024 году книгам Б.Васильева, ставшими классикой отечественной литературы, «А зори здесь тихие» исполняется 55 лет, «В списках не значился» - 50 лет.</a:t>
            </a:r>
          </a:p>
        </p:txBody>
      </p:sp>
      <p:sp>
        <p:nvSpPr>
          <p:cNvPr id="11" name="Управляющая кнопка: назад 10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459431" y="1809731"/>
            <a:ext cx="7704856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65 лет</a:t>
            </a:r>
          </a:p>
        </p:txBody>
      </p:sp>
      <p:sp>
        <p:nvSpPr>
          <p:cNvPr id="7" name="Двойные круглые скобки 6"/>
          <p:cNvSpPr/>
          <p:nvPr/>
        </p:nvSpPr>
        <p:spPr>
          <a:xfrm>
            <a:off x="224644" y="7164287"/>
            <a:ext cx="6408712" cy="1312989"/>
          </a:xfrm>
          <a:prstGeom prst="bracketPair">
            <a:avLst>
              <a:gd name="adj" fmla="val 3648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defRPr/>
            </a:pPr>
            <a:r>
              <a:rPr lang="ru-RU" b="1" dirty="0">
                <a:solidFill>
                  <a:schemeClr val="tx1"/>
                </a:solidFill>
              </a:rPr>
              <a:t>В романе-эпопее Константин Михайлович Симонов воссоздает в судьбах своих героев мужественную борьбу советского народа против фашистских захватчиков </a:t>
            </a:r>
          </a:p>
          <a:p>
            <a:pPr algn="ctr">
              <a:lnSpc>
                <a:spcPct val="90000"/>
              </a:lnSpc>
              <a:defRPr/>
            </a:pPr>
            <a:r>
              <a:rPr lang="ru-RU" b="1" dirty="0">
                <a:solidFill>
                  <a:schemeClr val="tx1"/>
                </a:solidFill>
              </a:rPr>
              <a:t>в годы Великой Отечественной войны.</a:t>
            </a:r>
          </a:p>
        </p:txBody>
      </p:sp>
      <p:pic>
        <p:nvPicPr>
          <p:cNvPr id="11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1E78DCFE-19A6-4399-9EF3-69BBB4E49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14488" y="1647620"/>
            <a:ext cx="3429024" cy="525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назад 11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459431" y="1809731"/>
            <a:ext cx="7848872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305 лет</a:t>
            </a:r>
          </a:p>
        </p:txBody>
      </p:sp>
      <p:sp>
        <p:nvSpPr>
          <p:cNvPr id="7" name="Двойные круглые скобки 6"/>
          <p:cNvSpPr/>
          <p:nvPr/>
        </p:nvSpPr>
        <p:spPr>
          <a:xfrm>
            <a:off x="332656" y="7143769"/>
            <a:ext cx="6336703" cy="1333508"/>
          </a:xfrm>
          <a:prstGeom prst="bracketPair">
            <a:avLst>
              <a:gd name="adj" fmla="val 5669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Герою романа английского писателя Даниэля Дефо предстоит спастись в кораблекрушении и затем прожить в одиночестве на острове более 20 лет. Это книга о мужестве и воле к жизни, об упорстве и дружбе, мудрости и оптимизме.</a:t>
            </a:r>
          </a:p>
        </p:txBody>
      </p:sp>
      <p:pic>
        <p:nvPicPr>
          <p:cNvPr id="8" name="Picture 7" descr="`Маленький принц` кормит родню Экзюпери 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736" y="1571604"/>
            <a:ext cx="4000528" cy="5334036"/>
          </a:xfrm>
          <a:prstGeom prst="rect">
            <a:avLst/>
          </a:prstGeom>
          <a:noFill/>
        </p:spPr>
      </p:pic>
      <p:sp>
        <p:nvSpPr>
          <p:cNvPr id="15" name="Управляющая кнопка: назад 14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войные круглые скобки 7"/>
          <p:cNvSpPr/>
          <p:nvPr/>
        </p:nvSpPr>
        <p:spPr>
          <a:xfrm>
            <a:off x="214291" y="7000892"/>
            <a:ext cx="6429419" cy="1857388"/>
          </a:xfrm>
          <a:prstGeom prst="bracketPair">
            <a:avLst>
              <a:gd name="adj" fmla="val 0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Иван </a:t>
            </a:r>
            <a:r>
              <a:rPr lang="ru-RU" b="1" dirty="0" err="1">
                <a:solidFill>
                  <a:schemeClr val="tx1"/>
                </a:solidFill>
              </a:rPr>
              <a:t>Чонкин</a:t>
            </a:r>
            <a:r>
              <a:rPr lang="ru-RU" b="1" dirty="0">
                <a:solidFill>
                  <a:schemeClr val="tx1"/>
                </a:solidFill>
              </a:rPr>
              <a:t> — один из самых любимых персонажей русскоязычной литературы. Смешной и нелепый, он попадает в водоворот событий, становится невольным участником страшных закулисных интриг. Но его </a:t>
            </a:r>
            <a:r>
              <a:rPr lang="ru-RU" b="1" dirty="0" err="1">
                <a:solidFill>
                  <a:schemeClr val="tx1"/>
                </a:solidFill>
              </a:rPr>
              <a:t>простачковое</a:t>
            </a:r>
            <a:r>
              <a:rPr lang="ru-RU" b="1" dirty="0">
                <a:solidFill>
                  <a:schemeClr val="tx1"/>
                </a:solidFill>
              </a:rPr>
              <a:t> восприятие действительности превращает все в анекдот. И, как и положено герою, впереди его ждет подвиг.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71528" y="1809731"/>
            <a:ext cx="7858180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55 лет</a:t>
            </a:r>
          </a:p>
        </p:txBody>
      </p:sp>
      <p:pic>
        <p:nvPicPr>
          <p:cNvPr id="10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254CCC61-6EAA-429A-8312-94ED6C5E3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71929" y="1595061"/>
            <a:ext cx="3514142" cy="5305095"/>
          </a:xfrm>
          <a:prstGeom prst="rect">
            <a:avLst/>
          </a:prstGeom>
          <a:noFill/>
        </p:spPr>
      </p:pic>
      <p:sp>
        <p:nvSpPr>
          <p:cNvPr id="11" name="Управляющая кнопка: назад 10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642965" y="1809731"/>
            <a:ext cx="8072494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70 лет</a:t>
            </a:r>
          </a:p>
        </p:txBody>
      </p:sp>
      <p:pic>
        <p:nvPicPr>
          <p:cNvPr id="10" name="Picture 13" descr="Картинка 8 из 2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678769" y="1643042"/>
            <a:ext cx="3500462" cy="529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назад 10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Двойные круглые скобки 7"/>
          <p:cNvSpPr/>
          <p:nvPr/>
        </p:nvSpPr>
        <p:spPr>
          <a:xfrm>
            <a:off x="188641" y="7164287"/>
            <a:ext cx="6480720" cy="1479679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В Цветочном городе на улице Колокольчиков живут шестнадцать коротышек: </a:t>
            </a:r>
            <a:r>
              <a:rPr lang="ru-RU" b="1" dirty="0" err="1">
                <a:solidFill>
                  <a:schemeClr val="tx1"/>
                </a:solidFill>
              </a:rPr>
              <a:t>Знайка</a:t>
            </a:r>
            <a:r>
              <a:rPr lang="ru-RU" b="1" dirty="0">
                <a:solidFill>
                  <a:schemeClr val="tx1"/>
                </a:solidFill>
              </a:rPr>
              <a:t> и </a:t>
            </a:r>
            <a:r>
              <a:rPr lang="ru-RU" b="1" dirty="0" err="1">
                <a:solidFill>
                  <a:schemeClr val="tx1"/>
                </a:solidFill>
              </a:rPr>
              <a:t>Пилюлькин</a:t>
            </a:r>
            <a:r>
              <a:rPr lang="ru-RU" b="1" dirty="0">
                <a:solidFill>
                  <a:schemeClr val="tx1"/>
                </a:solidFill>
              </a:rPr>
              <a:t>, Винтик и </a:t>
            </a:r>
            <a:r>
              <a:rPr lang="ru-RU" b="1" dirty="0" err="1">
                <a:solidFill>
                  <a:schemeClr val="tx1"/>
                </a:solidFill>
              </a:rPr>
              <a:t>Шпунтик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err="1">
                <a:solidFill>
                  <a:schemeClr val="tx1"/>
                </a:solidFill>
              </a:rPr>
              <a:t>Сиропчик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и</a:t>
            </a:r>
            <a:r>
              <a:rPr lang="ru-RU" b="1" dirty="0">
                <a:solidFill>
                  <a:schemeClr val="tx1"/>
                </a:solidFill>
              </a:rPr>
              <a:t>, конечно же, Незнайка. И несмотря на то, что ростом они совсем маленькие, приключения у них вполне себе большие и настоящие...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t="-14000" r="-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нутый угол 7"/>
          <p:cNvSpPr/>
          <p:nvPr/>
        </p:nvSpPr>
        <p:spPr>
          <a:xfrm>
            <a:off x="392885" y="5929322"/>
            <a:ext cx="6072230" cy="1790704"/>
          </a:xfrm>
          <a:prstGeom prst="foldedCorner">
            <a:avLst>
              <a:gd name="adj" fmla="val 32014"/>
            </a:avLst>
          </a:prstGeom>
          <a:solidFill>
            <a:schemeClr val="bg1"/>
          </a:solidFill>
          <a:ln>
            <a:noFill/>
          </a:ln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900" b="1" dirty="0">
              <a:solidFill>
                <a:schemeClr val="tx1"/>
              </a:solidFill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Для пользователей: </a:t>
            </a:r>
            <a:r>
              <a:rPr lang="ru-RU" sz="2000" dirty="0">
                <a:solidFill>
                  <a:schemeClr val="tx1"/>
                </a:solidFill>
              </a:rPr>
              <a:t>Наведите курсор на интересующую вас книгу и кликните по обложке        .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</a:rPr>
              <a:t>Для того, чтобы вернуться, воспользуйтесь кнопкой в нижнем правом углу слайда         .</a:t>
            </a:r>
            <a:r>
              <a:rPr lang="ru-RU" sz="2000" dirty="0"/>
              <a:t>у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428652" y="1809732"/>
            <a:ext cx="7786743" cy="447678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107145" y="357158"/>
            <a:ext cx="6643710" cy="1340712"/>
          </a:xfrm>
          <a:prstGeom prst="ribbon2">
            <a:avLst>
              <a:gd name="adj1" fmla="val 14313"/>
              <a:gd name="adj2" fmla="val 6891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4400" b="1" dirty="0">
                <a:latin typeface="Palatino Linotype" pitchFamily="18" charset="0"/>
              </a:rPr>
              <a:t>Книга–юбиляр 2024 года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1816" y="2476486"/>
            <a:ext cx="605437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+mj-lt"/>
              </a:rPr>
              <a:t>Разделы выставки:</a:t>
            </a:r>
          </a:p>
          <a:p>
            <a:pPr marL="723900" indent="-361950">
              <a:buFont typeface="+mj-lt"/>
              <a:buAutoNum type="arabicPeriod"/>
            </a:pPr>
            <a:r>
              <a:rPr lang="ru-RU" sz="4000" b="1" dirty="0">
                <a:latin typeface="Gabriola" pitchFamily="82" charset="0"/>
                <a:ea typeface="+mj-ea"/>
                <a:cs typeface="+mj-cs"/>
                <a:hlinkClick r:id="rId5" action="ppaction://hlinksldjump"/>
              </a:rPr>
              <a:t>Зарубежная литература</a:t>
            </a:r>
            <a:endParaRPr lang="ru-RU" sz="4000" b="1" dirty="0">
              <a:latin typeface="Gabriola" pitchFamily="82" charset="0"/>
              <a:ea typeface="+mj-ea"/>
              <a:cs typeface="+mj-cs"/>
            </a:endParaRPr>
          </a:p>
          <a:p>
            <a:pPr marL="723900" indent="-361950">
              <a:buFont typeface="+mj-lt"/>
              <a:buAutoNum type="arabicPeriod"/>
            </a:pPr>
            <a:r>
              <a:rPr lang="ru-RU" sz="4000" b="1" dirty="0">
                <a:latin typeface="Gabriola" pitchFamily="82" charset="0"/>
                <a:ea typeface="+mj-ea"/>
                <a:cs typeface="+mj-cs"/>
                <a:hlinkClick r:id="rId6" action="ppaction://hlinksldjump"/>
              </a:rPr>
              <a:t>Русская литература</a:t>
            </a:r>
            <a:endParaRPr lang="ru-RU" sz="4000" b="1" dirty="0">
              <a:latin typeface="Gabriola" pitchFamily="82" charset="0"/>
              <a:ea typeface="+mj-ea"/>
              <a:cs typeface="+mj-cs"/>
            </a:endParaRPr>
          </a:p>
          <a:p>
            <a:pPr marL="723900" indent="-361950">
              <a:buFont typeface="+mj-lt"/>
              <a:buAutoNum type="arabicPeriod"/>
            </a:pPr>
            <a:r>
              <a:rPr lang="ru-RU" sz="4000" b="1" dirty="0">
                <a:latin typeface="Gabriola" pitchFamily="82" charset="0"/>
                <a:ea typeface="+mj-ea"/>
                <a:cs typeface="+mj-cs"/>
                <a:hlinkClick r:id="rId7" action="ppaction://hlinksldjump"/>
              </a:rPr>
              <a:t>Литература для детей</a:t>
            </a:r>
            <a:r>
              <a:rPr lang="ru-RU" sz="4000" b="1" dirty="0">
                <a:latin typeface="Gabriola" pitchFamily="82" charset="0"/>
                <a:ea typeface="+mj-ea"/>
                <a:cs typeface="+mj-cs"/>
              </a:rPr>
              <a:t> </a:t>
            </a:r>
          </a:p>
          <a:p>
            <a:endParaRPr lang="ru-RU" dirty="0"/>
          </a:p>
        </p:txBody>
      </p:sp>
      <p:sp>
        <p:nvSpPr>
          <p:cNvPr id="11" name="Управляющая кнопка: назад 10">
            <a:hlinkClick r:id="rId8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21D521-EFD0-445C-85FD-B2335FE4A6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33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17" b="96196" l="1522" r="93696">
                        <a14:foregroundMark x1="38370" y1="40109" x2="74674" y2="82500"/>
                        <a14:foregroundMark x1="74674" y1="82500" x2="92283" y2="82609"/>
                        <a14:foregroundMark x1="92283" y1="82609" x2="93696" y2="66848"/>
                        <a14:foregroundMark x1="93696" y1="66848" x2="86739" y2="52609"/>
                        <a14:foregroundMark x1="86739" y1="52609" x2="96304" y2="64783"/>
                        <a14:foregroundMark x1="96304" y1="64783" x2="98478" y2="80543"/>
                        <a14:foregroundMark x1="98478" y1="80543" x2="71304" y2="96304"/>
                        <a14:foregroundMark x1="71304" y1="96304" x2="63587" y2="89565"/>
                        <a14:foregroundMark x1="92609" y1="56413" x2="99783" y2="69783"/>
                        <a14:foregroundMark x1="99783" y1="69783" x2="97174" y2="84565"/>
                        <a14:foregroundMark x1="97174" y1="84565" x2="96087" y2="67935"/>
                        <a14:foregroundMark x1="96087" y1="67935" x2="93478" y2="83587"/>
                        <a14:foregroundMark x1="93478" y1="83587" x2="93804" y2="65435"/>
                        <a14:foregroundMark x1="9022" y1="56957" x2="21196" y2="47609"/>
                        <a14:foregroundMark x1="21196" y1="47609" x2="16304" y2="50870"/>
                        <a14:foregroundMark x1="17174" y1="33152" x2="1630" y2="31739"/>
                        <a14:foregroundMark x1="1630" y1="31739" x2="2065" y2="35217"/>
                        <a14:foregroundMark x1="12826" y1="9674" x2="23261" y2="22174"/>
                        <a14:foregroundMark x1="34891" y1="2717" x2="34239" y2="16957"/>
                        <a14:foregroundMark x1="46739" y1="22391" x2="58696" y2="13152"/>
                        <a14:foregroundMark x1="58696" y1="13152" x2="53696" y2="16087"/>
                        <a14:foregroundMark x1="53152" y1="32609" x2="67935" y2="3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92" y="6286512"/>
            <a:ext cx="243000" cy="432000"/>
          </a:xfrm>
          <a:prstGeom prst="rect">
            <a:avLst/>
          </a:prstGeom>
        </p:spPr>
      </p:pic>
      <p:sp>
        <p:nvSpPr>
          <p:cNvPr id="10" name="Управляющая кнопка: назад 9">
            <a:hlinkClick r:id="" action="ppaction://noaction" highlightClick="1"/>
          </p:cNvPr>
          <p:cNvSpPr/>
          <p:nvPr/>
        </p:nvSpPr>
        <p:spPr>
          <a:xfrm>
            <a:off x="4714884" y="7072330"/>
            <a:ext cx="396000" cy="216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71528" y="1809731"/>
            <a:ext cx="8072493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45 лет</a:t>
            </a:r>
          </a:p>
        </p:txBody>
      </p:sp>
      <p:sp>
        <p:nvSpPr>
          <p:cNvPr id="11" name="Управляющая кнопка: назад 10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10" descr="i_00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214686" y="1928794"/>
            <a:ext cx="3127198" cy="48577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3" name="Двойные круглые скобки 12"/>
          <p:cNvSpPr/>
          <p:nvPr/>
        </p:nvSpPr>
        <p:spPr>
          <a:xfrm>
            <a:off x="188640" y="7072330"/>
            <a:ext cx="6480720" cy="1071570"/>
          </a:xfrm>
          <a:prstGeom prst="bracketPair">
            <a:avLst>
              <a:gd name="adj" fmla="val 1307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Две повести Владислава Петровича Крапивина, как и другие его произведения написаны для мальчишек и о мальчишках, - о проблемах взросления, о чести и дружбе.</a:t>
            </a:r>
          </a:p>
        </p:txBody>
      </p:sp>
      <p:pic>
        <p:nvPicPr>
          <p:cNvPr id="8" name="Picture 10" descr="i_00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 l="13636" r="12121"/>
          <a:stretch>
            <a:fillRect/>
          </a:stretch>
        </p:blipFill>
        <p:spPr bwMode="auto">
          <a:xfrm>
            <a:off x="285728" y="2478429"/>
            <a:ext cx="3286148" cy="4522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71528" y="1857356"/>
            <a:ext cx="7858180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110 лет</a:t>
            </a:r>
          </a:p>
        </p:txBody>
      </p:sp>
      <p:sp>
        <p:nvSpPr>
          <p:cNvPr id="11" name="Управляющая кнопка: назад 10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13A30B-D402-4DEE-9E8A-D7236B63D62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6604" r="4250"/>
          <a:stretch>
            <a:fillRect/>
          </a:stretch>
        </p:blipFill>
        <p:spPr>
          <a:xfrm>
            <a:off x="1547938" y="1285852"/>
            <a:ext cx="3762125" cy="562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Above"/>
            <a:lightRig rig="threePt" dir="t"/>
          </a:scene3d>
          <a:sp3d>
            <a:bevelT/>
          </a:sp3d>
        </p:spPr>
      </p:pic>
      <p:sp>
        <p:nvSpPr>
          <p:cNvPr id="8" name="Двойные круглые скобки 7"/>
          <p:cNvSpPr/>
          <p:nvPr/>
        </p:nvSpPr>
        <p:spPr>
          <a:xfrm>
            <a:off x="188641" y="7072331"/>
            <a:ext cx="6480720" cy="1571636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Всемирную известность принесли Берроузу его книги из цикла о приключениях </a:t>
            </a:r>
            <a:r>
              <a:rPr lang="ru-RU" b="1" dirty="0" err="1">
                <a:solidFill>
                  <a:schemeClr val="tx1"/>
                </a:solidFill>
              </a:rPr>
              <a:t>Тарзана</a:t>
            </a:r>
            <a:r>
              <a:rPr lang="ru-RU" b="1" dirty="0">
                <a:solidFill>
                  <a:schemeClr val="tx1"/>
                </a:solidFill>
              </a:rPr>
              <a:t>. Даже трудно представить себе человека, ни разу в жизни не слышавшего о приключениях взращенного обезьянами великого воина, по совместительству являющегося английским лордом.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00090" y="1809731"/>
            <a:ext cx="7929617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85 лет</a:t>
            </a:r>
          </a:p>
        </p:txBody>
      </p:sp>
      <p:pic>
        <p:nvPicPr>
          <p:cNvPr id="8" name="Picture 17" descr="cSd0ecv7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535893" y="2087196"/>
            <a:ext cx="3786214" cy="4851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назад 10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войные круглые скобки 9"/>
          <p:cNvSpPr/>
          <p:nvPr/>
        </p:nvSpPr>
        <p:spPr>
          <a:xfrm>
            <a:off x="188641" y="7164287"/>
            <a:ext cx="6480720" cy="1479679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Долгие годы собирал  Павел Петрович Бажов предания и легенды, существующие на Урале, как камни в малахитовую шкатулку, и поэтому самый полный сборник его сказов, впервые вышедший 28 января 1939 года, носит название «Малахитовая шкатулка».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71528" y="1809731"/>
            <a:ext cx="7858179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55 лет</a:t>
            </a:r>
          </a:p>
        </p:txBody>
      </p:sp>
      <p:pic>
        <p:nvPicPr>
          <p:cNvPr id="10" name="Picture 15" descr="02labc9j5129044605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21645" y="1807413"/>
            <a:ext cx="3214710" cy="5057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Двойные круглые скобки 10"/>
          <p:cNvSpPr/>
          <p:nvPr/>
        </p:nvSpPr>
        <p:spPr>
          <a:xfrm>
            <a:off x="188641" y="7072330"/>
            <a:ext cx="6480720" cy="1714511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Февраль 1945 года. «Третий рейх» под ударами Красной Армии трещит по швам. Советская разведка получает данные, что высшие чины фашистской Германии за спиной Гитлера ведут переговоры со странами Запада о сепаратном мире. Перед советским разведчиком Исаевым-Штирлицем поставлена задача сорвать эти переговоры.</a:t>
            </a:r>
          </a:p>
        </p:txBody>
      </p:sp>
      <p:sp>
        <p:nvSpPr>
          <p:cNvPr id="8" name="Управляющая кнопка: назад 7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71528" y="1809731"/>
            <a:ext cx="8001055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85 лет</a:t>
            </a:r>
          </a:p>
        </p:txBody>
      </p:sp>
      <p:pic>
        <p:nvPicPr>
          <p:cNvPr id="8" name="Picture 12" descr="Картинка 37 из 75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418578" y="1714480"/>
            <a:ext cx="4020845" cy="5182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Двойные круглые скобки 9"/>
          <p:cNvSpPr/>
          <p:nvPr/>
        </p:nvSpPr>
        <p:spPr>
          <a:xfrm>
            <a:off x="188641" y="7072331"/>
            <a:ext cx="6480720" cy="1857388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Чук и Гек жили в Москве вместе с мамой. А папа работал далеко-далеко от них, у подножия Синих гор. Он очень редко бывал дома и скучал по своим мальчишкам. Однажды папа написал маме письмо, в котором приглашал свою семью в гости. Чук и Гек были в восторге — ведь это означало, что они отправляются в самое настоящее путешествие!</a:t>
            </a:r>
          </a:p>
        </p:txBody>
      </p:sp>
      <p:sp>
        <p:nvSpPr>
          <p:cNvPr id="11" name="Управляющая кнопка: назад 10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00090" y="1809731"/>
            <a:ext cx="7786741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90 лет</a:t>
            </a:r>
          </a:p>
        </p:txBody>
      </p:sp>
      <p:pic>
        <p:nvPicPr>
          <p:cNvPr id="8" name="Picture 13" descr="goryaev_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571612" y="1785918"/>
            <a:ext cx="3714777" cy="508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назад 12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войные круглые скобки 11"/>
          <p:cNvSpPr/>
          <p:nvPr/>
        </p:nvSpPr>
        <p:spPr>
          <a:xfrm>
            <a:off x="188641" y="7164287"/>
            <a:ext cx="6480720" cy="1547713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Фантастическая повесть-сказка о чудесной няне,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которая появляется как добрая волшебница в семьях,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где дети требуют ее забот и внимания.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Мэри Поппинс находит общий язык не только с детьми —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она понимает еще и язык птиц, рыб, зверей.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71528" y="1809731"/>
            <a:ext cx="8072493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55 лет</a:t>
            </a:r>
          </a:p>
        </p:txBody>
      </p:sp>
      <p:pic>
        <p:nvPicPr>
          <p:cNvPr id="8" name="Picture 22" descr="А. Беляев. &quot;Человек-амфибия&quot;. Lug_11 (Картинки) 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739203" y="1620443"/>
            <a:ext cx="3379595" cy="538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Двойные круглые скобки 10"/>
          <p:cNvSpPr/>
          <p:nvPr/>
        </p:nvSpPr>
        <p:spPr>
          <a:xfrm>
            <a:off x="188641" y="7164287"/>
            <a:ext cx="6480720" cy="1693993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В романе писателя-классика российской литературы Юрия Бондарева рассказывается об одном из самых драматичных моментов в истории Великой Отечественной войны — Сталинградской битве. Эта книга — живое свидетельство тех страшных событий, в которых автор, будучи молодым лейтенантом, лично принимал участие.</a:t>
            </a:r>
          </a:p>
        </p:txBody>
      </p:sp>
      <p:sp>
        <p:nvSpPr>
          <p:cNvPr id="10" name="Управляющая кнопка: назад 9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00090" y="1809731"/>
            <a:ext cx="7929617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80 лет</a:t>
            </a:r>
          </a:p>
        </p:txBody>
      </p:sp>
      <p:pic>
        <p:nvPicPr>
          <p:cNvPr id="8" name="Picture 15" descr="0_21e6d_b58c53e5_XL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750207" y="1612385"/>
            <a:ext cx="3357586" cy="527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Двойные круглые скобки 10"/>
          <p:cNvSpPr/>
          <p:nvPr/>
        </p:nvSpPr>
        <p:spPr>
          <a:xfrm>
            <a:off x="188641" y="7000892"/>
            <a:ext cx="6480720" cy="1928826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 нелегком жизненном пути главного героя, поставившего себе целью восстановить справедливость, несмотря на трудности, обман и измену. «Бороться и искать, найти и не сдаваться!» — вот кредо двух капитанов — Ивана Татаринова и Александра Григорьева, никогда не встречавшихся, но во многом похожих. При жизни автора роман выдержал около 100 переизданий и две экранизации (1955 и 1976).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Управляющая кнопка: назад 9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71528" y="1809731"/>
            <a:ext cx="8072493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55 лет</a:t>
            </a:r>
          </a:p>
        </p:txBody>
      </p:sp>
      <p:pic>
        <p:nvPicPr>
          <p:cNvPr id="8" name="Picture 12" descr="Верн Ж. «Дети капитана Гранта». Илл. Э. Риу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 l="15257" t="2355" r="2355" b="1070"/>
          <a:stretch>
            <a:fillRect/>
          </a:stretch>
        </p:blipFill>
        <p:spPr bwMode="auto">
          <a:xfrm>
            <a:off x="1678769" y="1756814"/>
            <a:ext cx="3500462" cy="524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Двойные круглые скобки 10"/>
          <p:cNvSpPr/>
          <p:nvPr/>
        </p:nvSpPr>
        <p:spPr>
          <a:xfrm>
            <a:off x="188641" y="6929454"/>
            <a:ext cx="6480720" cy="1785949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Степан Разин — душа казацкой воли, народный заступник, человек недюжинного ума, хитрый дипломат и размашистый удалец. Он неудержим в сражениях, необуздан в любви, </a:t>
            </a:r>
            <a:r>
              <a:rPr lang="ru-RU" b="1" dirty="0" err="1">
                <a:solidFill>
                  <a:schemeClr val="tx1"/>
                </a:solidFill>
              </a:rPr>
              <a:t>безогляден</a:t>
            </a:r>
            <a:r>
              <a:rPr lang="ru-RU" b="1" dirty="0">
                <a:solidFill>
                  <a:schemeClr val="tx1"/>
                </a:solidFill>
              </a:rPr>
              <a:t> в ошибках. Именно таким предстает он на страницах романа Василия Шукшина в окружении друзей и недругов на фоне своего неспокойного времени.</a:t>
            </a:r>
          </a:p>
        </p:txBody>
      </p:sp>
      <p:sp>
        <p:nvSpPr>
          <p:cNvPr id="10" name="Управляющая кнопка: назад 9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00090" y="1809731"/>
            <a:ext cx="7929617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190 лет</a:t>
            </a:r>
          </a:p>
        </p:txBody>
      </p:sp>
      <p:pic>
        <p:nvPicPr>
          <p:cNvPr id="8" name="Picture 11" descr="01lab99sj1308564089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529754" y="1785918"/>
            <a:ext cx="3798493" cy="5085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назад 10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войные круглые скобки 9"/>
          <p:cNvSpPr/>
          <p:nvPr/>
        </p:nvSpPr>
        <p:spPr>
          <a:xfrm>
            <a:off x="188641" y="7164287"/>
            <a:ext cx="6480720" cy="1051051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Сказка, написанная 18-летним студентом юридического факультета Петербургского университета Павлом Ершовым,  была напечатана в 1834 году.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4" name="Рисунок 23" descr="диккенс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 l="17143" t="4286" r="20000"/>
          <a:stretch>
            <a:fillRect/>
          </a:stretch>
        </p:blipFill>
        <p:spPr>
          <a:xfrm>
            <a:off x="4500570" y="1285852"/>
            <a:ext cx="1360521" cy="2071702"/>
          </a:xfrm>
          <a:prstGeom prst="rect">
            <a:avLst/>
          </a:prstGeom>
        </p:spPr>
      </p:pic>
      <p:pic>
        <p:nvPicPr>
          <p:cNvPr id="25" name="Рисунок 24" descr="по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rcRect l="5000" r="6667"/>
          <a:stretch>
            <a:fillRect/>
          </a:stretch>
        </p:blipFill>
        <p:spPr>
          <a:xfrm>
            <a:off x="642918" y="6143636"/>
            <a:ext cx="1359451" cy="2052000"/>
          </a:xfrm>
          <a:prstGeom prst="rect">
            <a:avLst/>
          </a:prstGeom>
        </p:spPr>
      </p:pic>
      <p:pic>
        <p:nvPicPr>
          <p:cNvPr id="26" name="Рисунок 25" descr="рабле.jp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rcRect l="8011" r="7871"/>
          <a:stretch>
            <a:fillRect/>
          </a:stretch>
        </p:blipFill>
        <p:spPr>
          <a:xfrm>
            <a:off x="1000108" y="1285852"/>
            <a:ext cx="1307205" cy="2071702"/>
          </a:xfrm>
          <a:prstGeom prst="rect">
            <a:avLst/>
          </a:prstGeom>
        </p:spPr>
      </p:pic>
      <p:pic>
        <p:nvPicPr>
          <p:cNvPr id="28" name="Рисунок 27" descr="стивенсон.jp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57760" y="6143636"/>
            <a:ext cx="1311697" cy="2052000"/>
          </a:xfrm>
          <a:prstGeom prst="rect">
            <a:avLst/>
          </a:prstGeom>
        </p:spPr>
      </p:pic>
      <p:pic>
        <p:nvPicPr>
          <p:cNvPr id="29" name="Рисунок 28" descr="скотт.jp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755080" y="1285852"/>
            <a:ext cx="1347841" cy="2073600"/>
          </a:xfrm>
          <a:prstGeom prst="rect">
            <a:avLst/>
          </a:prstGeom>
        </p:spPr>
      </p:pic>
      <p:pic>
        <p:nvPicPr>
          <p:cNvPr id="30" name="Picture 14" descr="ANd9GcTN02PoMgQ098NybTDgTUyhWJWqX2mn9TEwozONhrj60YHRwX-SvHywf_o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 l="4687" t="2232" r="4688" b="2902"/>
          <a:stretch>
            <a:fillRect/>
          </a:stretch>
        </p:blipFill>
        <p:spPr bwMode="auto">
          <a:xfrm>
            <a:off x="2728906" y="6143636"/>
            <a:ext cx="1400189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66" t="4831" r="3125" b="7317"/>
          <a:stretch>
            <a:fillRect/>
          </a:stretch>
        </p:blipFill>
        <p:spPr bwMode="auto">
          <a:xfrm>
            <a:off x="1506601" y="3714744"/>
            <a:ext cx="3844799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назад 14">
            <a:hlinkClick r:id="rId17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Трапеция 15"/>
          <p:cNvSpPr/>
          <p:nvPr/>
        </p:nvSpPr>
        <p:spPr>
          <a:xfrm>
            <a:off x="297000" y="214282"/>
            <a:ext cx="6264000" cy="684000"/>
          </a:xfrm>
          <a:prstGeom prst="trapezoid">
            <a:avLst>
              <a:gd name="adj" fmla="val 19330"/>
            </a:avLst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ln w="3175">
                  <a:noFill/>
                </a:ln>
                <a:solidFill>
                  <a:schemeClr val="bg1"/>
                </a:solidFill>
                <a:latin typeface="Palatino Linotype" pitchFamily="18" charset="0"/>
              </a:rPr>
              <a:t>Зарубежная литература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00090" y="1809731"/>
            <a:ext cx="7929617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70 лет</a:t>
            </a:r>
          </a:p>
        </p:txBody>
      </p:sp>
      <p:pic>
        <p:nvPicPr>
          <p:cNvPr id="8" name="Picture 15" descr="Нажмите для просмотра оригинального размера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735190" y="1714480"/>
            <a:ext cx="3387621" cy="529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назад 9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Двойные круглые скобки 10"/>
          <p:cNvSpPr/>
          <p:nvPr/>
        </p:nvSpPr>
        <p:spPr>
          <a:xfrm>
            <a:off x="188640" y="7143769"/>
            <a:ext cx="6480720" cy="1500197"/>
          </a:xfrm>
          <a:prstGeom prst="bracketPair">
            <a:avLst>
              <a:gd name="adj" fmla="val 4606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В результате авиакатастрофы группа детей оказывается на необитаемом острове. Вдали от цивилизации и заботы старших дети вынуждены вести борьбу за выживание, борьбу, которая обнажит их души и покажет, кто следует путями природы, а кто — путями рассудка.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Двойные круглые скобки 10"/>
          <p:cNvSpPr/>
          <p:nvPr/>
        </p:nvSpPr>
        <p:spPr>
          <a:xfrm>
            <a:off x="188641" y="7072330"/>
            <a:ext cx="6480720" cy="1714512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На дворе XVII век, Францией правят безвольный Людовик XIII и всемогущий кардинал Ришелье. И главные герои романа постоянно оказываются на пути бесчисленных интриг кардинала. А ведь нет ничего опаснее, чем мешать Ришелье и в особенности его агенту — загадочной Миледи, соблазнительнице и отравительнице с тёмным прошлым...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71528" y="1809731"/>
            <a:ext cx="8001056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180 лет</a:t>
            </a:r>
          </a:p>
        </p:txBody>
      </p:sp>
      <p:pic>
        <p:nvPicPr>
          <p:cNvPr id="10" name="Picture 14" descr="ANd9GcTN02PoMgQ098NybTDgTUyhWJWqX2mn9TEwozONhrj60YHRwX-SvHywf_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 l="4702" t="2209" r="4780" b="2907"/>
          <a:stretch>
            <a:fillRect/>
          </a:stretch>
        </p:blipFill>
        <p:spPr bwMode="auto">
          <a:xfrm>
            <a:off x="1643050" y="1605004"/>
            <a:ext cx="3571900" cy="524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назад 7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00089" y="1809731"/>
            <a:ext cx="7858180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130 лет</a:t>
            </a:r>
          </a:p>
        </p:txBody>
      </p:sp>
      <p:pic>
        <p:nvPicPr>
          <p:cNvPr id="10" name="Рисунок 9" descr="горький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0207" y="1621502"/>
            <a:ext cx="3357586" cy="5289488"/>
          </a:xfrm>
          <a:prstGeom prst="rect">
            <a:avLst/>
          </a:prstGeom>
        </p:spPr>
      </p:pic>
      <p:sp>
        <p:nvSpPr>
          <p:cNvPr id="12" name="Управляющая кнопка: назад 11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Двойные круглые скобки 10"/>
          <p:cNvSpPr/>
          <p:nvPr/>
        </p:nvSpPr>
        <p:spPr>
          <a:xfrm>
            <a:off x="188641" y="7164287"/>
            <a:ext cx="6480720" cy="1312989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Знаменитый сборник рассказов великого английского писателя </a:t>
            </a:r>
            <a:r>
              <a:rPr lang="ru-RU" b="1" dirty="0" err="1">
                <a:solidFill>
                  <a:schemeClr val="tx1"/>
                </a:solidFill>
              </a:rPr>
              <a:t>Редьярда</a:t>
            </a:r>
            <a:r>
              <a:rPr lang="ru-RU" b="1" dirty="0">
                <a:solidFill>
                  <a:schemeClr val="tx1"/>
                </a:solidFill>
              </a:rPr>
              <a:t> Киплинга переносит читателей  в удивительный мир Индии и чудесный мир диких зверей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со своими Законами, мудрыми и справедливыми.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642965" y="1809731"/>
            <a:ext cx="8143932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105 и 95 лет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E7137EF-9185-44C8-B5FA-AB4C0B2CD6E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29940" t="1613" r="31048" b="1613"/>
          <a:stretch>
            <a:fillRect/>
          </a:stretch>
        </p:blipFill>
        <p:spPr>
          <a:xfrm>
            <a:off x="3188724" y="2071670"/>
            <a:ext cx="3175681" cy="4658422"/>
          </a:xfrm>
          <a:prstGeom prst="rect">
            <a:avLst/>
          </a:prstGeom>
        </p:spPr>
      </p:pic>
      <p:sp>
        <p:nvSpPr>
          <p:cNvPr id="14" name="Управляющая кнопка: назад 13">
            <a:hlinkClick r:id="rId6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Двойные круглые скобки 7"/>
          <p:cNvSpPr/>
          <p:nvPr/>
        </p:nvSpPr>
        <p:spPr>
          <a:xfrm>
            <a:off x="188641" y="7164287"/>
            <a:ext cx="6480720" cy="1479679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105 лет назад Корней Чуковский написал свою первую сказку для детей – «Крокодил». Написал случайно, в ночном поезде, для занемогшего в пути маленького сынишки, чтобы хоть как-то развлечь его.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Потом появились и другие сказки, в том числе, «Айболит».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A344B6-21F8-44C0-9B89-A53E260DECD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90" y="2961502"/>
            <a:ext cx="3214710" cy="408913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71528" y="1809731"/>
            <a:ext cx="8001055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60 и 50 лет</a:t>
            </a:r>
          </a:p>
        </p:txBody>
      </p:sp>
      <p:pic>
        <p:nvPicPr>
          <p:cNvPr id="10" name="Рисунок 9" descr="грин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rcRect l="1979" t="3617" r="50531" b="2328"/>
          <a:stretch>
            <a:fillRect/>
          </a:stretch>
        </p:blipFill>
        <p:spPr>
          <a:xfrm>
            <a:off x="3214686" y="2000232"/>
            <a:ext cx="3214710" cy="4500594"/>
          </a:xfrm>
          <a:prstGeom prst="rect">
            <a:avLst/>
          </a:prstGeom>
        </p:spPr>
      </p:pic>
      <p:pic>
        <p:nvPicPr>
          <p:cNvPr id="11" name="Рисунок 10" descr="быков1.jpe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8" y="2143108"/>
            <a:ext cx="3000396" cy="4511873"/>
          </a:xfrm>
          <a:prstGeom prst="rect">
            <a:avLst/>
          </a:prstGeom>
        </p:spPr>
      </p:pic>
      <p:sp>
        <p:nvSpPr>
          <p:cNvPr id="13" name="Двойные круглые скобки 12"/>
          <p:cNvSpPr/>
          <p:nvPr/>
        </p:nvSpPr>
        <p:spPr>
          <a:xfrm>
            <a:off x="94320" y="6643702"/>
            <a:ext cx="6669360" cy="2214578"/>
          </a:xfrm>
          <a:prstGeom prst="bracketPair">
            <a:avLst>
              <a:gd name="adj" fmla="val 2350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Две повести Василя Быкова о Великой Отечественной войне. Герою повести </a:t>
            </a:r>
            <a:r>
              <a:rPr lang="ru-RU" b="1" dirty="0">
                <a:solidFill>
                  <a:schemeClr val="tx1"/>
                </a:solidFill>
              </a:rPr>
              <a:t>"Дожить до рассвета "</a:t>
            </a:r>
            <a:r>
              <a:rPr lang="ru-RU" dirty="0">
                <a:solidFill>
                  <a:schemeClr val="tx1"/>
                </a:solidFill>
              </a:rPr>
              <a:t>,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молодому лейтенанту доверяют возглавить диверсионную группу. Выполняя задание, почти все бойцы погибают. Тяжело раненный лейтенант остается один… В повести </a:t>
            </a:r>
            <a:r>
              <a:rPr lang="ru-RU" b="1" dirty="0">
                <a:solidFill>
                  <a:schemeClr val="tx1"/>
                </a:solidFill>
              </a:rPr>
              <a:t>"Альпийская баллада" </a:t>
            </a:r>
            <a:r>
              <a:rPr lang="ru-RU" dirty="0">
                <a:solidFill>
                  <a:schemeClr val="tx1"/>
                </a:solidFill>
              </a:rPr>
              <a:t>несколько военнопленных совершают побег из концлагеря. Но лишь одному из них удается найти укрытие в горах, где он встречает итальянскую девушку, как и он сам, сбежавшую из плена...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Управляющая кнопка: назад 7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71528" y="1809731"/>
            <a:ext cx="8001056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75 лет</a:t>
            </a:r>
          </a:p>
        </p:txBody>
      </p:sp>
      <p:pic>
        <p:nvPicPr>
          <p:cNvPr id="8" name="Рисунок 7" descr="кассиль1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0207" y="1643042"/>
            <a:ext cx="3357586" cy="5344157"/>
          </a:xfrm>
          <a:prstGeom prst="rect">
            <a:avLst/>
          </a:prstGeom>
        </p:spPr>
      </p:pic>
      <p:sp>
        <p:nvSpPr>
          <p:cNvPr id="10" name="Двойные круглые скобки 9"/>
          <p:cNvSpPr/>
          <p:nvPr/>
        </p:nvSpPr>
        <p:spPr>
          <a:xfrm>
            <a:off x="188641" y="7000893"/>
            <a:ext cx="6480720" cy="1928825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Четырнадцатилетний пионер Володя Дубинин вступает в ряды партизан, укрывающихся от фашистов в </a:t>
            </a:r>
            <a:r>
              <a:rPr lang="ru-RU" b="1" dirty="0" err="1">
                <a:solidFill>
                  <a:schemeClr val="tx1"/>
                </a:solidFill>
              </a:rPr>
              <a:t>Старокарантинских</a:t>
            </a:r>
            <a:r>
              <a:rPr lang="ru-RU" b="1" dirty="0">
                <a:solidFill>
                  <a:schemeClr val="tx1"/>
                </a:solidFill>
              </a:rPr>
              <a:t> каменоломнях под Керчью. Вскоре гитлеровцы замуровывают почти все выходы из каменоломен. Но Володя выбирается наружу сквозь узкие лазы — там, где не пролезет взрослый, и, рискуя жизнью, приносит партизанам ценные сведения о противнике.</a:t>
            </a:r>
          </a:p>
        </p:txBody>
      </p:sp>
      <p:sp>
        <p:nvSpPr>
          <p:cNvPr id="11" name="Управляющая кнопка: назад 10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00090" y="1809731"/>
            <a:ext cx="7786741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175 лет</a:t>
            </a:r>
          </a:p>
        </p:txBody>
      </p:sp>
      <p:pic>
        <p:nvPicPr>
          <p:cNvPr id="8" name="Рисунок 7" descr="коллоди1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0207" y="1854066"/>
            <a:ext cx="3357586" cy="5044260"/>
          </a:xfrm>
          <a:prstGeom prst="rect">
            <a:avLst/>
          </a:prstGeom>
        </p:spPr>
      </p:pic>
      <p:sp>
        <p:nvSpPr>
          <p:cNvPr id="10" name="Управляющая кнопка: назад 9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Двойные круглые скобки 10"/>
          <p:cNvSpPr/>
          <p:nvPr/>
        </p:nvSpPr>
        <p:spPr>
          <a:xfrm>
            <a:off x="188641" y="7164287"/>
            <a:ext cx="6480720" cy="1312989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Если вы не можете уснуть, скучаете по дому, то рано или поздно он вас навестит. У него есть очень интересный и красивый волшебный зонт, он умеет рассказывать замечательные сказки. А зовут его… </a:t>
            </a:r>
            <a:r>
              <a:rPr lang="ru-RU" b="1" dirty="0" err="1">
                <a:solidFill>
                  <a:schemeClr val="tx1"/>
                </a:solidFill>
              </a:rPr>
              <a:t>Оле-Лукойе</a:t>
            </a:r>
            <a:r>
              <a:rPr lang="ru-RU" b="1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00090" y="1809731"/>
            <a:ext cx="7929617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190 лет</a:t>
            </a:r>
          </a:p>
        </p:txBody>
      </p:sp>
      <p:pic>
        <p:nvPicPr>
          <p:cNvPr id="8" name="Рисунок 7" descr="маршак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35893" y="1643043"/>
            <a:ext cx="3786214" cy="5246336"/>
          </a:xfrm>
          <a:prstGeom prst="rect">
            <a:avLst/>
          </a:prstGeom>
        </p:spPr>
      </p:pic>
      <p:sp>
        <p:nvSpPr>
          <p:cNvPr id="11" name="Управляющая кнопка: назад 10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Двойные круглые скобки 6"/>
          <p:cNvSpPr/>
          <p:nvPr/>
        </p:nvSpPr>
        <p:spPr>
          <a:xfrm>
            <a:off x="188641" y="7164287"/>
            <a:ext cx="6480720" cy="1312989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Папа показал Мише музыкальную табакерку, сделанную в виде маленького городка — с воротами, башенками, домиками. И мальчику очень захотелось попасть в этот городок...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71528" y="1809731"/>
            <a:ext cx="8001055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190 лет</a:t>
            </a:r>
          </a:p>
        </p:txBody>
      </p:sp>
      <p:pic>
        <p:nvPicPr>
          <p:cNvPr id="8" name="Рисунок 7" descr="пушкин1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1645" y="1928794"/>
            <a:ext cx="3214710" cy="5042681"/>
          </a:xfrm>
          <a:prstGeom prst="rect">
            <a:avLst/>
          </a:prstGeom>
        </p:spPr>
      </p:pic>
      <p:sp>
        <p:nvSpPr>
          <p:cNvPr id="11" name="Двойные круглые скобки 10"/>
          <p:cNvSpPr/>
          <p:nvPr/>
        </p:nvSpPr>
        <p:spPr>
          <a:xfrm>
            <a:off x="188641" y="7164287"/>
            <a:ext cx="6480720" cy="1693993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Молодой, амбициозный и достаточно беспринципный главный герой хочет разбогатеть, и игра в карты кажется ему подходящим, но слишком рискованным средством. Он готов играть, но только зная беспроигрышный вариант.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В обществе ходят слухи о том, что некая старая графиня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знает особый секрет…</a:t>
            </a:r>
          </a:p>
        </p:txBody>
      </p:sp>
      <p:sp>
        <p:nvSpPr>
          <p:cNvPr id="10" name="Управляющая кнопка: назад 9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71528" y="1809731"/>
            <a:ext cx="8001056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45 лет</a:t>
            </a:r>
          </a:p>
        </p:txBody>
      </p:sp>
      <p:pic>
        <p:nvPicPr>
          <p:cNvPr id="8" name="Рисунок 7" descr="пушкин1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0207" y="1724576"/>
            <a:ext cx="3357586" cy="5067716"/>
          </a:xfrm>
          <a:prstGeom prst="rect">
            <a:avLst/>
          </a:prstGeom>
        </p:spPr>
      </p:pic>
      <p:sp>
        <p:nvSpPr>
          <p:cNvPr id="10" name="Управляющая кнопка: назад 9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Двойные круглые скобки 10"/>
          <p:cNvSpPr/>
          <p:nvPr/>
        </p:nvSpPr>
        <p:spPr>
          <a:xfrm>
            <a:off x="188641" y="7164287"/>
            <a:ext cx="6480720" cy="1312989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Сказочный остров Крым Василия Аксенова – это мир, где человек имеет неограниченные возможности для самореализации, где он может попробовать себя во всем (в бизнесе, в искусстве, в политике, в спорте) и добиться всего.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 descr="симонов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2984" y="3786182"/>
            <a:ext cx="1127905" cy="1728000"/>
          </a:xfrm>
          <a:prstGeom prst="rect">
            <a:avLst/>
          </a:prstGeom>
        </p:spPr>
      </p:pic>
      <p:pic>
        <p:nvPicPr>
          <p:cNvPr id="32" name="Рисунок 31" descr="солженицын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 l="17708" r="17708"/>
          <a:stretch>
            <a:fillRect/>
          </a:stretch>
        </p:blipFill>
        <p:spPr>
          <a:xfrm>
            <a:off x="3429000" y="6215074"/>
            <a:ext cx="1162507" cy="1800000"/>
          </a:xfrm>
          <a:prstGeom prst="rect">
            <a:avLst/>
          </a:prstGeom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" name="Рисунок 14" descr="беляев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2852" y="4143372"/>
            <a:ext cx="1100160" cy="1728000"/>
          </a:xfrm>
          <a:prstGeom prst="rect">
            <a:avLst/>
          </a:prstGeom>
        </p:spPr>
      </p:pic>
      <p:pic>
        <p:nvPicPr>
          <p:cNvPr id="16" name="Рисунок 15" descr="васильев.jp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071810" y="3786182"/>
            <a:ext cx="1100415" cy="1728000"/>
          </a:xfrm>
          <a:prstGeom prst="rect">
            <a:avLst/>
          </a:prstGeom>
        </p:spPr>
      </p:pic>
      <p:pic>
        <p:nvPicPr>
          <p:cNvPr id="18" name="Рисунок 17" descr="грин.jp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rcRect l="1489" t="3377" r="50648" b="3125"/>
          <a:stretch>
            <a:fillRect/>
          </a:stretch>
        </p:blipFill>
        <p:spPr>
          <a:xfrm>
            <a:off x="4429132" y="3786182"/>
            <a:ext cx="1214445" cy="1728000"/>
          </a:xfrm>
          <a:prstGeom prst="rect">
            <a:avLst/>
          </a:prstGeom>
        </p:spPr>
      </p:pic>
      <p:pic>
        <p:nvPicPr>
          <p:cNvPr id="19" name="Рисунок 18" descr="ильф.jp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929066" y="4357686"/>
            <a:ext cx="981540" cy="1476000"/>
          </a:xfrm>
          <a:prstGeom prst="rect">
            <a:avLst/>
          </a:prstGeom>
        </p:spPr>
      </p:pic>
      <p:pic>
        <p:nvPicPr>
          <p:cNvPr id="21" name="Рисунок 20" descr="островский.jp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357694" y="1357290"/>
            <a:ext cx="1239797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пушкин.jp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643182" y="1428728"/>
            <a:ext cx="1239301" cy="1944000"/>
          </a:xfrm>
          <a:prstGeom prst="rect">
            <a:avLst/>
          </a:prstGeom>
        </p:spPr>
      </p:pic>
      <p:pic>
        <p:nvPicPr>
          <p:cNvPr id="25" name="Рисунок 24" descr="святослав.jpg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7" t="5115" r="6667" b="3177"/>
          <a:stretch>
            <a:fillRect/>
          </a:stretch>
        </p:blipFill>
        <p:spPr>
          <a:xfrm>
            <a:off x="571480" y="1357290"/>
            <a:ext cx="1487342" cy="2088000"/>
          </a:xfrm>
          <a:prstGeom prst="rect">
            <a:avLst/>
          </a:prstGeom>
        </p:spPr>
      </p:pic>
      <p:pic>
        <p:nvPicPr>
          <p:cNvPr id="28" name="Picture 2" descr="https://avatars.mds.yandex.net/get-mpic/4501142/img_id6254624917355052565.jpeg/orig">
            <a:hlinkClick r:id="rId10" action="ppaction://hlinksldjump"/>
            <a:extLst>
              <a:ext uri="{FF2B5EF4-FFF2-40B4-BE49-F238E27FC236}">
                <a16:creationId xmlns:a16="http://schemas.microsoft.com/office/drawing/2014/main" id="{A8B16A18-43E2-49E1-AE01-512BD3706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/>
          <a:stretch>
            <a:fillRect/>
          </a:stretch>
        </p:blipFill>
        <p:spPr bwMode="auto">
          <a:xfrm>
            <a:off x="2143116" y="4143372"/>
            <a:ext cx="108096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 descr="пушкин полтава.jpg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5500702" y="6286512"/>
            <a:ext cx="1192579" cy="1800000"/>
          </a:xfrm>
          <a:prstGeom prst="rect">
            <a:avLst/>
          </a:prstGeom>
        </p:spPr>
      </p:pic>
      <p:sp>
        <p:nvSpPr>
          <p:cNvPr id="22" name="Управляющая кнопка: назад 21">
            <a:hlinkClick r:id="rId24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Трапеция 16"/>
          <p:cNvSpPr/>
          <p:nvPr/>
        </p:nvSpPr>
        <p:spPr>
          <a:xfrm>
            <a:off x="297000" y="214282"/>
            <a:ext cx="6264000" cy="684000"/>
          </a:xfrm>
          <a:prstGeom prst="trapezoid">
            <a:avLst>
              <a:gd name="adj" fmla="val 19330"/>
            </a:avLst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ln w="3175">
                  <a:noFill/>
                </a:ln>
                <a:solidFill>
                  <a:schemeClr val="bg1"/>
                </a:solidFill>
                <a:latin typeface="Palatino Linotype" pitchFamily="18" charset="0"/>
              </a:rPr>
              <a:t>Русская литература</a:t>
            </a:r>
          </a:p>
        </p:txBody>
      </p:sp>
      <p:pic>
        <p:nvPicPr>
          <p:cNvPr id="24" name="Рисунок 23" descr="каверин.jpg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285860" y="6215074"/>
            <a:ext cx="1145861" cy="1800000"/>
          </a:xfrm>
          <a:prstGeom prst="rect">
            <a:avLst/>
          </a:prstGeom>
        </p:spPr>
      </p:pic>
      <p:pic>
        <p:nvPicPr>
          <p:cNvPr id="27" name="Рисунок 26" descr="островский.jpg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428868" y="6429388"/>
            <a:ext cx="1060500" cy="1800000"/>
          </a:xfrm>
          <a:prstGeom prst="rect">
            <a:avLst/>
          </a:prstGeom>
        </p:spPr>
      </p:pic>
      <p:pic>
        <p:nvPicPr>
          <p:cNvPr id="30" name="Рисунок 29" descr="семенов.jpg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5572140" y="4000496"/>
            <a:ext cx="1098717" cy="1728562"/>
          </a:xfrm>
          <a:prstGeom prst="rect">
            <a:avLst/>
          </a:prstGeom>
        </p:spPr>
      </p:pic>
      <p:pic>
        <p:nvPicPr>
          <p:cNvPr id="34" name="Рисунок 33" descr="шукшин.jpg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625" t="1754" b="950"/>
          <a:stretch>
            <a:fillRect/>
          </a:stretch>
        </p:blipFill>
        <p:spPr>
          <a:xfrm>
            <a:off x="142852" y="6429388"/>
            <a:ext cx="1204953" cy="1800000"/>
          </a:xfrm>
          <a:prstGeom prst="rect">
            <a:avLst/>
          </a:prstGeom>
        </p:spPr>
      </p:pic>
      <p:pic>
        <p:nvPicPr>
          <p:cNvPr id="20" name="Рисунок 19" descr="макаренко.jpg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4500570" y="6429388"/>
            <a:ext cx="1133850" cy="1764000"/>
          </a:xfrm>
          <a:prstGeom prst="rect">
            <a:avLst/>
          </a:prstGeom>
        </p:spPr>
      </p:pic>
      <p:pic>
        <p:nvPicPr>
          <p:cNvPr id="26" name="Рисунок 25" descr="солженицын1.jpg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4929198" y="4857752"/>
            <a:ext cx="785818" cy="98741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00090" y="1809731"/>
            <a:ext cx="8001055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155 лет</a:t>
            </a:r>
          </a:p>
        </p:txBody>
      </p:sp>
      <p:pic>
        <p:nvPicPr>
          <p:cNvPr id="8" name="Рисунок 7" descr="Izbornik-Svyatoslava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rcRect l="8123" t="5481" r="6289" b="3441"/>
          <a:stretch>
            <a:fillRect/>
          </a:stretch>
        </p:blipFill>
        <p:spPr>
          <a:xfrm>
            <a:off x="1714488" y="1928794"/>
            <a:ext cx="3643338" cy="5143536"/>
          </a:xfrm>
          <a:prstGeom prst="rect">
            <a:avLst/>
          </a:prstGeom>
        </p:spPr>
      </p:pic>
      <p:sp>
        <p:nvSpPr>
          <p:cNvPr id="10" name="Управляющая кнопка: назад 9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Двойные круглые скобки 10"/>
          <p:cNvSpPr/>
          <p:nvPr/>
        </p:nvSpPr>
        <p:spPr>
          <a:xfrm>
            <a:off x="188641" y="7164287"/>
            <a:ext cx="6480720" cy="1479679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Роман-эпопея классика русской и мировой литературы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Льва Толстого рассказывает о сложном, бурном периоде в истории России и всей Европы — эпохе завоевательных походов императора Наполеона в Восточную Европу и Россию, с 1805 по 1812 год.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71528" y="1809731"/>
            <a:ext cx="8072493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85 лет</a:t>
            </a:r>
          </a:p>
        </p:txBody>
      </p:sp>
      <p:pic>
        <p:nvPicPr>
          <p:cNvPr id="8" name="Рисунок 7" descr="кудашева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5290" y="1857356"/>
            <a:ext cx="3867421" cy="5041652"/>
          </a:xfrm>
          <a:prstGeom prst="rect">
            <a:avLst/>
          </a:prstGeom>
        </p:spPr>
      </p:pic>
      <p:sp>
        <p:nvSpPr>
          <p:cNvPr id="10" name="Двойные круглые скобки 9"/>
          <p:cNvSpPr/>
          <p:nvPr/>
        </p:nvSpPr>
        <p:spPr>
          <a:xfrm>
            <a:off x="188641" y="7164287"/>
            <a:ext cx="6480720" cy="1551117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Сказочная повесть Александра Волкова, написанная в 1939 г. и являющаяся переработкой сказки Фрэнка </a:t>
            </a:r>
            <a:r>
              <a:rPr lang="ru-RU" b="1" dirty="0" err="1">
                <a:solidFill>
                  <a:schemeClr val="tx1"/>
                </a:solidFill>
              </a:rPr>
              <a:t>Баума</a:t>
            </a:r>
            <a:r>
              <a:rPr lang="ru-RU" b="1" dirty="0">
                <a:solidFill>
                  <a:schemeClr val="tx1"/>
                </a:solidFill>
              </a:rPr>
              <a:t> «Удивительный Волшебник из Страны </a:t>
            </a:r>
            <a:r>
              <a:rPr lang="ru-RU" b="1" dirty="0" err="1">
                <a:solidFill>
                  <a:schemeClr val="tx1"/>
                </a:solidFill>
              </a:rPr>
              <a:t>Оз</a:t>
            </a:r>
            <a:r>
              <a:rPr lang="ru-RU" b="1" dirty="0">
                <a:solidFill>
                  <a:schemeClr val="tx1"/>
                </a:solidFill>
              </a:rPr>
              <a:t>», дала также общее название для всего цикла книг, состоящего из продолжений этой сказки, написанных Волковым уже самостоятельно. </a:t>
            </a:r>
          </a:p>
        </p:txBody>
      </p:sp>
      <p:sp>
        <p:nvSpPr>
          <p:cNvPr id="12" name="Управляющая кнопка: назад 11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642966" y="1809731"/>
            <a:ext cx="8143932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145 лет</a:t>
            </a:r>
          </a:p>
        </p:txBody>
      </p:sp>
      <p:pic>
        <p:nvPicPr>
          <p:cNvPr id="8" name="Рисунок 7" descr="островский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6950" y="1714480"/>
            <a:ext cx="3344100" cy="5243548"/>
          </a:xfrm>
          <a:prstGeom prst="rect">
            <a:avLst/>
          </a:prstGeom>
        </p:spPr>
      </p:pic>
      <p:sp>
        <p:nvSpPr>
          <p:cNvPr id="11" name="Двойные круглые скобки 10"/>
          <p:cNvSpPr/>
          <p:nvPr/>
        </p:nvSpPr>
        <p:spPr>
          <a:xfrm>
            <a:off x="188641" y="7072331"/>
            <a:ext cx="6480720" cy="1714511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«Братья Карамазовы» – одна из немногих в мировой литературе удавшихся попыток сочетать увлекательный роман-триллер с глубинами философской мысли.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Психология «преступления и наказания», извечная борьба «божьего» и «дьявольского» в душах людей – таковы основные идеи этого гениального произведения. </a:t>
            </a:r>
          </a:p>
        </p:txBody>
      </p:sp>
      <p:sp>
        <p:nvSpPr>
          <p:cNvPr id="10" name="Управляющая кнопка: назад 9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500091" y="1809731"/>
            <a:ext cx="8001057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95 лет</a:t>
            </a:r>
          </a:p>
        </p:txBody>
      </p:sp>
      <p:pic>
        <p:nvPicPr>
          <p:cNvPr id="11" name="Рисунок 10" descr="диккенс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CFD"/>
              </a:clrFrom>
              <a:clrTo>
                <a:srgbClr val="FFFCFD">
                  <a:alpha val="0"/>
                </a:srgbClr>
              </a:clrTo>
            </a:clrChange>
          </a:blip>
          <a:srcRect l="16498" r="17508"/>
          <a:stretch>
            <a:fillRect/>
          </a:stretch>
        </p:blipFill>
        <p:spPr>
          <a:xfrm>
            <a:off x="1678769" y="1714480"/>
            <a:ext cx="3500462" cy="5304272"/>
          </a:xfrm>
          <a:prstGeom prst="rect">
            <a:avLst/>
          </a:prstGeom>
        </p:spPr>
      </p:pic>
      <p:sp>
        <p:nvSpPr>
          <p:cNvPr id="8" name="Управляющая кнопка: назад 7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Двойные круглые скобки 9"/>
          <p:cNvSpPr/>
          <p:nvPr/>
        </p:nvSpPr>
        <p:spPr>
          <a:xfrm>
            <a:off x="188641" y="7164287"/>
            <a:ext cx="6480720" cy="908175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Красивая и печальная история любви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на фоне Первой мировой войны.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642966" y="1809731"/>
            <a:ext cx="8072493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180 лет</a:t>
            </a:r>
          </a:p>
        </p:txBody>
      </p:sp>
      <p:pic>
        <p:nvPicPr>
          <p:cNvPr id="10" name="Picture 11" descr="0b08cc3cf3e8e2a181936666a2154000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678769" y="2048555"/>
            <a:ext cx="3500462" cy="476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Двойные круглые скобки 10"/>
          <p:cNvSpPr/>
          <p:nvPr/>
        </p:nvSpPr>
        <p:spPr>
          <a:xfrm>
            <a:off x="188640" y="7072331"/>
            <a:ext cx="6480720" cy="1643073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Однажды в тихий уютный домик Кая и Герды обманом проникает коварная и жестокая Снежная Королева. Она уносит Кая в свое королевство, где царит вечный холод. В поисках названного брата Герда попадает в целый водоворот событий и приключений. На пути у девочки будет много преград , но верное сердце Герды одолеет все невзгоды...</a:t>
            </a:r>
          </a:p>
        </p:txBody>
      </p:sp>
      <p:sp>
        <p:nvSpPr>
          <p:cNvPr id="12" name="Управляющая кнопка: назад 11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642966" y="1809731"/>
            <a:ext cx="8072493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140 лет</a:t>
            </a:r>
          </a:p>
        </p:txBody>
      </p:sp>
      <p:pic>
        <p:nvPicPr>
          <p:cNvPr id="10" name="Picture 11" descr="0b08cc3cf3e8e2a181936666a2154000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725160" y="1785918"/>
            <a:ext cx="3407680" cy="516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Двойные круглые скобки 10"/>
          <p:cNvSpPr/>
          <p:nvPr/>
        </p:nvSpPr>
        <p:spPr>
          <a:xfrm>
            <a:off x="188640" y="7072331"/>
            <a:ext cx="6480720" cy="1643073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Роман Марка Твена давно стал классикой американской и мировой литературы. Простым, доступным языком, с добротой и юмором, через своего юного героя беспризорника Гека, автор знакомит читателя с жизнью Америки </a:t>
            </a:r>
            <a:r>
              <a:rPr lang="en-US" b="1" dirty="0">
                <a:solidFill>
                  <a:schemeClr val="tx1"/>
                </a:solidFill>
              </a:rPr>
              <a:t>XIX</a:t>
            </a:r>
            <a:r>
              <a:rPr lang="ru-RU" b="1" dirty="0">
                <a:solidFill>
                  <a:schemeClr val="tx1"/>
                </a:solidFill>
              </a:rPr>
              <a:t> века, не чураясь отнюдь не детских проблем. </a:t>
            </a:r>
          </a:p>
        </p:txBody>
      </p:sp>
      <p:sp>
        <p:nvSpPr>
          <p:cNvPr id="12" name="Управляющая кнопка: назад 11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642966" y="1809731"/>
            <a:ext cx="8001055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115 лет</a:t>
            </a:r>
          </a:p>
        </p:txBody>
      </p:sp>
      <p:pic>
        <p:nvPicPr>
          <p:cNvPr id="10" name="Рисунок 9" descr="скотт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0207" y="1755864"/>
            <a:ext cx="3357586" cy="5165516"/>
          </a:xfrm>
          <a:prstGeom prst="rect">
            <a:avLst/>
          </a:prstGeom>
        </p:spPr>
      </p:pic>
      <p:sp>
        <p:nvSpPr>
          <p:cNvPr id="11" name="Управляющая кнопка: назад 10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Двойные круглые скобки 11"/>
          <p:cNvSpPr/>
          <p:nvPr/>
        </p:nvSpPr>
        <p:spPr>
          <a:xfrm>
            <a:off x="188641" y="7164287"/>
            <a:ext cx="6480720" cy="1408241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Молодой моряк Мартин Иден  во имя любви к девушке из благородного общества принимает решение завязать с прежней жизнью и сделаться лучше, умнее и образованнее, дабы завоевать сердце любимой.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4" cstate="print"/>
          <a:srcRect t="24735" b="59375"/>
          <a:stretch>
            <a:fillRect/>
          </a:stretch>
        </p:blipFill>
        <p:spPr>
          <a:xfrm>
            <a:off x="-428651" y="1809731"/>
            <a:ext cx="7929618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70 лет</a:t>
            </a:r>
          </a:p>
        </p:txBody>
      </p:sp>
      <p:pic>
        <p:nvPicPr>
          <p:cNvPr id="10" name="Picture 7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14290" y="3071802"/>
            <a:ext cx="6389775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Двойные круглые скобки 7"/>
          <p:cNvSpPr/>
          <p:nvPr/>
        </p:nvSpPr>
        <p:spPr>
          <a:xfrm>
            <a:off x="188641" y="7164287"/>
            <a:ext cx="6480720" cy="1765431"/>
          </a:xfrm>
          <a:prstGeom prst="bracketPair">
            <a:avLst>
              <a:gd name="adj" fmla="val 6273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Роман-трилогия «Властелин Колец» Джона </a:t>
            </a:r>
            <a:r>
              <a:rPr lang="ru-RU" b="1" dirty="0" err="1">
                <a:solidFill>
                  <a:schemeClr val="tx1"/>
                </a:solidFill>
              </a:rPr>
              <a:t>Толкина</a:t>
            </a:r>
            <a:r>
              <a:rPr lang="ru-RU" b="1" dirty="0">
                <a:solidFill>
                  <a:schemeClr val="tx1"/>
                </a:solidFill>
              </a:rPr>
              <a:t> повествует о Великой войне за Кольцо. Тот, кто овладеет Кольцом, получает власть над всем миром, но при этом должен служить Злу!  Юному </a:t>
            </a:r>
            <a:r>
              <a:rPr lang="ru-RU" b="1" dirty="0" err="1">
                <a:solidFill>
                  <a:schemeClr val="tx1"/>
                </a:solidFill>
              </a:rPr>
              <a:t>хоббиту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Фродо</a:t>
            </a:r>
            <a:r>
              <a:rPr lang="ru-RU" b="1" dirty="0">
                <a:solidFill>
                  <a:schemeClr val="tx1"/>
                </a:solidFill>
              </a:rPr>
              <a:t> и его друзьям,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в числе которых эльфы, гномы и люди, выпадает участь уничтожить Кольцо… </a:t>
            </a:r>
          </a:p>
        </p:txBody>
      </p:sp>
      <p:sp>
        <p:nvSpPr>
          <p:cNvPr id="11" name="Управляющая кнопка: назад 10">
            <a:hlinkClick r:id="rId5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sh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9220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2885" y="1190602"/>
            <a:ext cx="6072230" cy="6762796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ru-RU" sz="7200" b="1" spc="300" dirty="0">
                <a:latin typeface="Gabriola" pitchFamily="82" charset="0"/>
              </a:rPr>
              <a:t>СПАСИБО</a:t>
            </a:r>
            <a:br>
              <a:rPr lang="ru-RU" sz="7200" b="1" spc="300" dirty="0">
                <a:latin typeface="Gabriola" pitchFamily="82" charset="0"/>
              </a:rPr>
            </a:br>
            <a:r>
              <a:rPr lang="ru-RU" sz="7200" b="1" spc="300" dirty="0">
                <a:latin typeface="Gabriola" pitchFamily="82" charset="0"/>
              </a:rPr>
              <a:t> </a:t>
            </a:r>
            <a:r>
              <a:rPr lang="ru-RU" sz="6000" b="1" spc="300" dirty="0">
                <a:latin typeface="Gabriola" pitchFamily="82" charset="0"/>
              </a:rPr>
              <a:t>за посещение виртуальной книжной выставки!</a:t>
            </a:r>
            <a:endParaRPr lang="ru-RU" sz="7200" b="1" spc="300" dirty="0"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твен.jpe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30" y="1901508"/>
            <a:ext cx="928670" cy="1408410"/>
          </a:xfrm>
          <a:prstGeom prst="rect">
            <a:avLst/>
          </a:prstGeom>
        </p:spPr>
      </p:pic>
      <p:pic>
        <p:nvPicPr>
          <p:cNvPr id="26" name="Рисунок 25" descr="родари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71744" y="1643042"/>
            <a:ext cx="1071570" cy="1611934"/>
          </a:xfrm>
          <a:prstGeom prst="rect">
            <a:avLst/>
          </a:prstGeom>
        </p:spPr>
      </p:pic>
      <p:pic>
        <p:nvPicPr>
          <p:cNvPr id="11" name="Рисунок 10" descr="коллоди1.jp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7232" y="1643042"/>
            <a:ext cx="1067206" cy="1603314"/>
          </a:xfrm>
          <a:prstGeom prst="rect">
            <a:avLst/>
          </a:prstGeom>
        </p:spPr>
      </p:pic>
      <p:pic>
        <p:nvPicPr>
          <p:cNvPr id="19" name="Рисунок 18" descr="рыбаков.jp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rcRect l="13285" r="12834"/>
          <a:stretch>
            <a:fillRect/>
          </a:stretch>
        </p:blipFill>
        <p:spPr>
          <a:xfrm>
            <a:off x="3071810" y="6303146"/>
            <a:ext cx="1143008" cy="1547087"/>
          </a:xfrm>
          <a:prstGeom prst="rect">
            <a:avLst/>
          </a:prstGeom>
        </p:spPr>
      </p:pic>
      <p:pic>
        <p:nvPicPr>
          <p:cNvPr id="12" name="Рисунок 11" descr="кудашева.jp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42984" y="6286512"/>
            <a:ext cx="1143008" cy="1490048"/>
          </a:xfrm>
          <a:prstGeom prst="rect">
            <a:avLst/>
          </a:prstGeom>
        </p:spPr>
      </p:pic>
      <p:pic>
        <p:nvPicPr>
          <p:cNvPr id="21" name="Рисунок 20" descr="ч мойдодыр.jp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071678" y="6858016"/>
            <a:ext cx="1096126" cy="1299112"/>
          </a:xfrm>
          <a:prstGeom prst="rect">
            <a:avLst/>
          </a:prstGeom>
        </p:spPr>
      </p:pic>
      <p:pic>
        <p:nvPicPr>
          <p:cNvPr id="22" name="Рисунок 21" descr="шварц.jp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714884" y="6275208"/>
            <a:ext cx="1071570" cy="1619501"/>
          </a:xfrm>
          <a:prstGeom prst="rect">
            <a:avLst/>
          </a:prstGeom>
        </p:spPr>
      </p:pic>
      <p:pic>
        <p:nvPicPr>
          <p:cNvPr id="4" name="Рисунок 3" descr="андерсен.jpg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0" y="2000232"/>
            <a:ext cx="1000132" cy="1360724"/>
          </a:xfrm>
          <a:prstGeom prst="rect">
            <a:avLst/>
          </a:prstGeom>
        </p:spPr>
      </p:pic>
      <p:pic>
        <p:nvPicPr>
          <p:cNvPr id="5" name="Рисунок 4" descr="бианки1.jpg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/>
          <a:srcRect l="33487" r="33458"/>
          <a:stretch>
            <a:fillRect/>
          </a:stretch>
        </p:blipFill>
        <p:spPr>
          <a:xfrm>
            <a:off x="214290" y="6593296"/>
            <a:ext cx="1000132" cy="1588457"/>
          </a:xfrm>
          <a:prstGeom prst="rect">
            <a:avLst/>
          </a:prstGeom>
        </p:spPr>
      </p:pic>
      <p:pic>
        <p:nvPicPr>
          <p:cNvPr id="6" name="Рисунок 5" descr="гайдар.jpg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5715016" y="6858016"/>
            <a:ext cx="1049020" cy="1263334"/>
          </a:xfrm>
          <a:prstGeom prst="rect">
            <a:avLst/>
          </a:prstGeom>
        </p:spPr>
      </p:pic>
      <p:pic>
        <p:nvPicPr>
          <p:cNvPr id="8" name="Рисунок 7" descr="кассиль.jpg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57628" y="6620261"/>
            <a:ext cx="928694" cy="1478171"/>
          </a:xfrm>
          <a:prstGeom prst="rect">
            <a:avLst/>
          </a:prstGeom>
        </p:spPr>
      </p:pic>
      <p:pic>
        <p:nvPicPr>
          <p:cNvPr id="13" name="Рисунок 12" descr="мало.jpg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428736" y="3786182"/>
            <a:ext cx="1295804" cy="1734966"/>
          </a:xfrm>
          <a:prstGeom prst="rect">
            <a:avLst/>
          </a:prstGeom>
        </p:spPr>
      </p:pic>
      <p:pic>
        <p:nvPicPr>
          <p:cNvPr id="15" name="Рисунок 14" descr="маршак.jpg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62398" y="4071934"/>
            <a:ext cx="1277055" cy="1758072"/>
          </a:xfrm>
          <a:prstGeom prst="rect">
            <a:avLst/>
          </a:prstGeom>
        </p:spPr>
      </p:pic>
      <p:pic>
        <p:nvPicPr>
          <p:cNvPr id="20" name="Рисунок 19" descr="сент.jpg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1857364" y="2000232"/>
            <a:ext cx="857256" cy="1313599"/>
          </a:xfrm>
          <a:prstGeom prst="rect">
            <a:avLst/>
          </a:prstGeom>
        </p:spPr>
      </p:pic>
      <p:pic>
        <p:nvPicPr>
          <p:cNvPr id="3" name="Рисунок 2" descr="аксаков.jpg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5389196" y="4357686"/>
            <a:ext cx="1092094" cy="1399336"/>
          </a:xfrm>
          <a:prstGeom prst="rect">
            <a:avLst/>
          </a:prstGeom>
        </p:spPr>
      </p:pic>
      <p:sp>
        <p:nvSpPr>
          <p:cNvPr id="23" name="Управляющая кнопка: назад 22">
            <a:hlinkClick r:id="rId34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рапеция 23"/>
          <p:cNvSpPr/>
          <p:nvPr/>
        </p:nvSpPr>
        <p:spPr>
          <a:xfrm>
            <a:off x="297000" y="214282"/>
            <a:ext cx="6264000" cy="684000"/>
          </a:xfrm>
          <a:prstGeom prst="trapezoid">
            <a:avLst>
              <a:gd name="adj" fmla="val 19330"/>
            </a:avLst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ln w="3175">
                  <a:noFill/>
                </a:ln>
                <a:solidFill>
                  <a:schemeClr val="bg1"/>
                </a:solidFill>
                <a:latin typeface="Palatino Linotype" pitchFamily="18" charset="0"/>
              </a:rPr>
              <a:t>Детская литература</a:t>
            </a:r>
          </a:p>
        </p:txBody>
      </p:sp>
      <p:pic>
        <p:nvPicPr>
          <p:cNvPr id="25" name="Рисунок 24" descr="пушкин.jpeg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3714752" y="3786182"/>
            <a:ext cx="1285884" cy="1755974"/>
          </a:xfrm>
          <a:prstGeom prst="rect">
            <a:avLst/>
          </a:prstGeom>
        </p:spPr>
      </p:pic>
      <p:pic>
        <p:nvPicPr>
          <p:cNvPr id="28" name="Рисунок 27" descr="трэверс1.jpg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4214818" y="1714480"/>
            <a:ext cx="1167280" cy="1523887"/>
          </a:xfrm>
          <a:prstGeom prst="rect">
            <a:avLst/>
          </a:prstGeom>
        </p:spPr>
      </p:pic>
      <p:pic>
        <p:nvPicPr>
          <p:cNvPr id="29" name="Рисунок 28" descr="тургенев.jpeg">
            <a:hlinkClick r:id="rId39" action="ppaction://hlinksldjump"/>
          </p:cNvPr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2714620" y="4286248"/>
            <a:ext cx="1000132" cy="1481677"/>
          </a:xfrm>
          <a:prstGeom prst="rect">
            <a:avLst/>
          </a:prstGeom>
        </p:spPr>
      </p:pic>
      <p:pic>
        <p:nvPicPr>
          <p:cNvPr id="30" name="Рисунок 29" descr="янсон.jpg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 cstate="print"/>
          <a:srcRect l="10825" t="2941" r="7196" b="3921"/>
          <a:stretch>
            <a:fillRect/>
          </a:stretch>
        </p:blipFill>
        <p:spPr>
          <a:xfrm>
            <a:off x="5072074" y="1928794"/>
            <a:ext cx="928695" cy="1470433"/>
          </a:xfrm>
          <a:prstGeom prst="rect">
            <a:avLst/>
          </a:prstGeom>
        </p:spPr>
      </p:pic>
      <p:pic>
        <p:nvPicPr>
          <p:cNvPr id="7" name="Рисунок 6" descr="горький.jpg">
            <a:hlinkClick r:id="rId43" action="ppaction://hlinksldjump"/>
          </p:cNvPr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3571876" y="1857356"/>
            <a:ext cx="933052" cy="146991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3" cstate="print"/>
          <a:srcRect t="24735" b="59375"/>
          <a:stretch>
            <a:fillRect/>
          </a:stretch>
        </p:blipFill>
        <p:spPr>
          <a:xfrm>
            <a:off x="-500089" y="1809731"/>
            <a:ext cx="7929618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100 лет</a:t>
            </a:r>
          </a:p>
        </p:txBody>
      </p:sp>
      <p:sp>
        <p:nvSpPr>
          <p:cNvPr id="7" name="Двойные круглые скобки 6"/>
          <p:cNvSpPr/>
          <p:nvPr/>
        </p:nvSpPr>
        <p:spPr>
          <a:xfrm>
            <a:off x="250009" y="7143768"/>
            <a:ext cx="6357982" cy="1285884"/>
          </a:xfrm>
          <a:prstGeom prst="bracketPair">
            <a:avLst>
              <a:gd name="adj" fmla="val 10000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  <a:defRPr/>
            </a:pPr>
            <a:r>
              <a:rPr lang="ru-RU" b="1" dirty="0">
                <a:solidFill>
                  <a:schemeClr val="tx1"/>
                </a:solidFill>
              </a:rPr>
              <a:t>100 лет назад в печати вышли первые произведения замечательного писателя и ученого-натуралиста              Виталия Валентиновича Бианки – «Чей нос лучше?»,                «Чьи это ноги?» и «Кто чем поет?».</a:t>
            </a:r>
          </a:p>
        </p:txBody>
      </p:sp>
      <p:pic>
        <p:nvPicPr>
          <p:cNvPr id="8" name="Picture 9" descr="aa976d79bbb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 l="33192" r="33148"/>
          <a:stretch>
            <a:fillRect/>
          </a:stretch>
        </p:blipFill>
        <p:spPr bwMode="auto">
          <a:xfrm>
            <a:off x="1715347" y="1523086"/>
            <a:ext cx="3427306" cy="534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Above"/>
            <a:lightRig rig="threePt" dir="t"/>
          </a:scene3d>
          <a:sp3d>
            <a:bevelT/>
          </a:sp3d>
        </p:spPr>
      </p:pic>
      <p:sp>
        <p:nvSpPr>
          <p:cNvPr id="10" name="Управляющая кнопка: назад 9">
            <a:hlinkClick r:id="rId4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3" cstate="print"/>
          <a:srcRect t="24735" b="59375"/>
          <a:stretch>
            <a:fillRect/>
          </a:stretch>
        </p:blipFill>
        <p:spPr>
          <a:xfrm>
            <a:off x="-500089" y="1809731"/>
            <a:ext cx="7929618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170 лет</a:t>
            </a:r>
          </a:p>
        </p:txBody>
      </p:sp>
      <p:sp>
        <p:nvSpPr>
          <p:cNvPr id="7" name="Двойные круглые скобки 6"/>
          <p:cNvSpPr/>
          <p:nvPr/>
        </p:nvSpPr>
        <p:spPr>
          <a:xfrm>
            <a:off x="250009" y="7000892"/>
            <a:ext cx="6357982" cy="1714512"/>
          </a:xfrm>
          <a:prstGeom prst="bracketPair">
            <a:avLst>
              <a:gd name="adj" fmla="val 6605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  <a:defRPr/>
            </a:pPr>
            <a:r>
              <a:rPr lang="ru-RU" dirty="0">
                <a:solidFill>
                  <a:schemeClr val="tx1"/>
                </a:solidFill>
              </a:rPr>
              <a:t>Потерпев поражение в любви к женщине, глухонемой Герасим привязывается к маленькой собачонке, получившей кличку </a:t>
            </a:r>
            <a:r>
              <a:rPr lang="ru-RU" dirty="0" err="1">
                <a:solidFill>
                  <a:schemeClr val="tx1"/>
                </a:solidFill>
              </a:rPr>
              <a:t>Муму</a:t>
            </a:r>
            <a:r>
              <a:rPr lang="ru-RU" dirty="0">
                <a:solidFill>
                  <a:schemeClr val="tx1"/>
                </a:solidFill>
              </a:rPr>
              <a:t>. Они становятся настоящими друзьями — широкоплечий сильный дворник и маленькая беззащитная собака. Всё бы хорошо, но </a:t>
            </a:r>
            <a:r>
              <a:rPr lang="ru-RU" dirty="0" err="1">
                <a:solidFill>
                  <a:schemeClr val="tx1"/>
                </a:solidFill>
              </a:rPr>
              <a:t>Муму</a:t>
            </a:r>
            <a:r>
              <a:rPr lang="ru-RU" dirty="0">
                <a:solidFill>
                  <a:schemeClr val="tx1"/>
                </a:solidFill>
              </a:rPr>
              <a:t> мешает спать по ночам жестокой барыне...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8" name="Picture 9" descr="aa976d79bbb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715347" y="1657167"/>
            <a:ext cx="3427306" cy="507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Above"/>
            <a:lightRig rig="threePt" dir="t"/>
          </a:scene3d>
          <a:sp3d>
            <a:bevelT/>
          </a:sp3d>
        </p:spPr>
      </p:pic>
      <p:sp>
        <p:nvSpPr>
          <p:cNvPr id="10" name="Управляющая кнопка: назад 9">
            <a:hlinkClick r:id="rId4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3" cstate="print"/>
          <a:srcRect t="24735" b="59375"/>
          <a:stretch>
            <a:fillRect/>
          </a:stretch>
        </p:blipFill>
        <p:spPr>
          <a:xfrm>
            <a:off x="-500089" y="1809731"/>
            <a:ext cx="7929618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70 лет</a:t>
            </a:r>
          </a:p>
        </p:txBody>
      </p:sp>
      <p:pic>
        <p:nvPicPr>
          <p:cNvPr id="8" name="Picture 9" descr="aa976d79bbb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 l="6228" t="4031" r="6228" b="3239"/>
          <a:stretch>
            <a:fillRect/>
          </a:stretch>
        </p:blipFill>
        <p:spPr bwMode="auto">
          <a:xfrm>
            <a:off x="1571612" y="1374299"/>
            <a:ext cx="3714776" cy="5483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Above"/>
            <a:lightRig rig="threePt" dir="t"/>
          </a:scene3d>
          <a:sp3d>
            <a:bevelT/>
          </a:sp3d>
        </p:spPr>
      </p:pic>
      <p:sp>
        <p:nvSpPr>
          <p:cNvPr id="11" name="Двойные круглые скобки 10"/>
          <p:cNvSpPr/>
          <p:nvPr/>
        </p:nvSpPr>
        <p:spPr>
          <a:xfrm>
            <a:off x="250009" y="7143768"/>
            <a:ext cx="6357982" cy="1643074"/>
          </a:xfrm>
          <a:prstGeom prst="bracketPair">
            <a:avLst>
              <a:gd name="adj" fmla="val 4145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Да что же это за Лето наступило! Одни хлопоты! В горах проснулся вулкан, в долине </a:t>
            </a:r>
            <a:r>
              <a:rPr lang="ru-RU" b="1" dirty="0" err="1">
                <a:solidFill>
                  <a:schemeClr val="tx1"/>
                </a:solidFill>
              </a:rPr>
              <a:t>Муми-троллей</a:t>
            </a:r>
            <a:r>
              <a:rPr lang="ru-RU" b="1" dirty="0">
                <a:solidFill>
                  <a:schemeClr val="tx1"/>
                </a:solidFill>
              </a:rPr>
              <a:t> волнуется море,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и </a:t>
            </a:r>
            <a:r>
              <a:rPr lang="ru-RU" b="1" dirty="0" err="1">
                <a:solidFill>
                  <a:schemeClr val="tx1"/>
                </a:solidFill>
              </a:rPr>
              <a:t>Муми-семейству</a:t>
            </a:r>
            <a:r>
              <a:rPr lang="ru-RU" b="1" dirty="0">
                <a:solidFill>
                  <a:schemeClr val="tx1"/>
                </a:solidFill>
              </a:rPr>
              <a:t> пришлось перебраться в плавучий Театр.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Неужели настал конец света? Нет. Просто пришло время перемен. В это Лето каждый должен прожить свою маленькую жизнь.</a:t>
            </a:r>
          </a:p>
        </p:txBody>
      </p:sp>
      <p:sp>
        <p:nvSpPr>
          <p:cNvPr id="10" name="Управляющая кнопка: назад 9">
            <a:hlinkClick r:id="rId4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print">
            <a:lum/>
          </a:blip>
          <a:srcRect/>
          <a:stretch>
            <a:fillRect l="-5000" t="-20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Рисунок1.png"/>
          <p:cNvPicPr>
            <a:picLocks noChangeAspect="1"/>
          </p:cNvPicPr>
          <p:nvPr/>
        </p:nvPicPr>
        <p:blipFill>
          <a:blip r:embed="rId3" cstate="print"/>
          <a:srcRect t="24735" b="59375"/>
          <a:stretch>
            <a:fillRect/>
          </a:stretch>
        </p:blipFill>
        <p:spPr>
          <a:xfrm>
            <a:off x="-500089" y="1809731"/>
            <a:ext cx="7929618" cy="51435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Лента лицом вверх 8"/>
          <p:cNvSpPr/>
          <p:nvPr/>
        </p:nvSpPr>
        <p:spPr>
          <a:xfrm>
            <a:off x="267868" y="285721"/>
            <a:ext cx="6375842" cy="912115"/>
          </a:xfrm>
          <a:prstGeom prst="ribbon2">
            <a:avLst>
              <a:gd name="adj1" fmla="val 17128"/>
              <a:gd name="adj2" fmla="val 7235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Palatino Linotype" pitchFamily="18" charset="0"/>
              </a:rPr>
              <a:t>190 лет</a:t>
            </a:r>
          </a:p>
        </p:txBody>
      </p:sp>
      <p:sp>
        <p:nvSpPr>
          <p:cNvPr id="7" name="Двойные круглые скобки 6"/>
          <p:cNvSpPr/>
          <p:nvPr/>
        </p:nvSpPr>
        <p:spPr>
          <a:xfrm>
            <a:off x="250009" y="7143768"/>
            <a:ext cx="6357982" cy="1285884"/>
          </a:xfrm>
          <a:prstGeom prst="bracketPair">
            <a:avLst>
              <a:gd name="adj" fmla="val 10000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Один чародей подарил царю </a:t>
            </a:r>
            <a:r>
              <a:rPr lang="ru-RU" b="1" dirty="0" err="1">
                <a:solidFill>
                  <a:schemeClr val="tx1"/>
                </a:solidFill>
              </a:rPr>
              <a:t>Додону</a:t>
            </a:r>
            <a:r>
              <a:rPr lang="ru-RU" b="1" dirty="0">
                <a:solidFill>
                  <a:schemeClr val="tx1"/>
                </a:solidFill>
              </a:rPr>
              <a:t> волшебного золотого петушка. Эта птица сидела на башне и, если к столице приближалась опасность, кричала: «</a:t>
            </a:r>
            <a:r>
              <a:rPr lang="ru-RU" b="1" dirty="0" err="1">
                <a:solidFill>
                  <a:schemeClr val="tx1"/>
                </a:solidFill>
              </a:rPr>
              <a:t>Кири-куку</a:t>
            </a:r>
            <a:r>
              <a:rPr lang="ru-RU" b="1" dirty="0">
                <a:solidFill>
                  <a:schemeClr val="tx1"/>
                </a:solidFill>
              </a:rPr>
              <a:t>! Царствуй, лёжа на боку!»...</a:t>
            </a:r>
          </a:p>
        </p:txBody>
      </p:sp>
      <p:pic>
        <p:nvPicPr>
          <p:cNvPr id="8" name="Picture 9" descr="aa976d79bbb1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388853" y="1643042"/>
            <a:ext cx="4080294" cy="530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назад 9">
            <a:hlinkClick r:id="rId4" action="ppaction://hlinksldjump" highlightClick="1"/>
          </p:cNvPr>
          <p:cNvSpPr/>
          <p:nvPr/>
        </p:nvSpPr>
        <p:spPr>
          <a:xfrm>
            <a:off x="5958000" y="8712000"/>
            <a:ext cx="900000" cy="432000"/>
          </a:xfrm>
          <a:prstGeom prst="actionButtonBackPrevious">
            <a:avLst/>
          </a:prstGeom>
          <a:solidFill>
            <a:srgbClr val="FFFFFF">
              <a:alpha val="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push dir="r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2701</TotalTime>
  <Words>1884</Words>
  <Application>Microsoft Office PowerPoint</Application>
  <PresentationFormat>Экран (4:3)</PresentationFormat>
  <Paragraphs>120</Paragraphs>
  <Slides>48</Slides>
  <Notes>1</Notes>
  <HiddenSlides>42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3" baseType="lpstr">
      <vt:lpstr>Arial</vt:lpstr>
      <vt:lpstr>Calibri</vt:lpstr>
      <vt:lpstr>Gabriola</vt:lpstr>
      <vt:lpstr>Palatino Linotype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посещение виртуальной книжной выставки!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pc1</dc:creator>
  <cp:lastModifiedBy>User</cp:lastModifiedBy>
  <cp:revision>75</cp:revision>
  <dcterms:created xsi:type="dcterms:W3CDTF">2022-05-22T11:23:32Z</dcterms:created>
  <dcterms:modified xsi:type="dcterms:W3CDTF">2024-04-15T12:38:35Z</dcterms:modified>
</cp:coreProperties>
</file>